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Lst>
  <p:notesMasterIdLst>
    <p:notesMasterId r:id="rId57"/>
  </p:notesMasterIdLst>
  <p:sldIdLst>
    <p:sldId id="256" r:id="rId4"/>
    <p:sldId id="341" r:id="rId5"/>
    <p:sldId id="342" r:id="rId6"/>
    <p:sldId id="262" r:id="rId7"/>
    <p:sldId id="289" r:id="rId8"/>
    <p:sldId id="282" r:id="rId9"/>
    <p:sldId id="283" r:id="rId10"/>
    <p:sldId id="344" r:id="rId11"/>
    <p:sldId id="291" r:id="rId12"/>
    <p:sldId id="292" r:id="rId13"/>
    <p:sldId id="293" r:id="rId14"/>
    <p:sldId id="294" r:id="rId15"/>
    <p:sldId id="295" r:id="rId16"/>
    <p:sldId id="296" r:id="rId17"/>
    <p:sldId id="297" r:id="rId18"/>
    <p:sldId id="298" r:id="rId19"/>
    <p:sldId id="346" r:id="rId20"/>
    <p:sldId id="300" r:id="rId21"/>
    <p:sldId id="267" r:id="rId22"/>
    <p:sldId id="302" r:id="rId23"/>
    <p:sldId id="303" r:id="rId24"/>
    <p:sldId id="304" r:id="rId25"/>
    <p:sldId id="305" r:id="rId26"/>
    <p:sldId id="306" r:id="rId27"/>
    <p:sldId id="307" r:id="rId28"/>
    <p:sldId id="309" r:id="rId29"/>
    <p:sldId id="310" r:id="rId30"/>
    <p:sldId id="312" r:id="rId31"/>
    <p:sldId id="313" r:id="rId32"/>
    <p:sldId id="315" r:id="rId33"/>
    <p:sldId id="316" r:id="rId34"/>
    <p:sldId id="318" r:id="rId35"/>
    <p:sldId id="320" r:id="rId36"/>
    <p:sldId id="333" r:id="rId37"/>
    <p:sldId id="317" r:id="rId38"/>
    <p:sldId id="319" r:id="rId39"/>
    <p:sldId id="336" r:id="rId40"/>
    <p:sldId id="337" r:id="rId41"/>
    <p:sldId id="338" r:id="rId42"/>
    <p:sldId id="339" r:id="rId43"/>
    <p:sldId id="340" r:id="rId44"/>
    <p:sldId id="322" r:id="rId45"/>
    <p:sldId id="323" r:id="rId46"/>
    <p:sldId id="324" r:id="rId47"/>
    <p:sldId id="325" r:id="rId48"/>
    <p:sldId id="327" r:id="rId49"/>
    <p:sldId id="329" r:id="rId50"/>
    <p:sldId id="330" r:id="rId51"/>
    <p:sldId id="280" r:id="rId52"/>
    <p:sldId id="274" r:id="rId53"/>
    <p:sldId id="332" r:id="rId54"/>
    <p:sldId id="334" r:id="rId55"/>
    <p:sldId id="335"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988"/>
    <p:restoredTop sz="94737"/>
  </p:normalViewPr>
  <p:slideViewPr>
    <p:cSldViewPr>
      <p:cViewPr varScale="1">
        <p:scale>
          <a:sx n="75" d="100"/>
          <a:sy n="75" d="100"/>
        </p:scale>
        <p:origin x="160" y="73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tableStyles" Target="tableStyle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0A779E-2D43-4F1D-AD73-3DE5711C7449}" type="datetimeFigureOut">
              <a:rPr lang="en-US" smtClean="0"/>
              <a:pPr/>
              <a:t>2/14/24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F0B914-8F53-40BE-BB8B-729A31FE3513}" type="slidenum">
              <a:rPr lang="en-US" smtClean="0"/>
              <a:pPr/>
              <a:t>‹#›</a:t>
            </a:fld>
            <a:endParaRPr lang="en-US"/>
          </a:p>
        </p:txBody>
      </p:sp>
    </p:spTree>
    <p:extLst>
      <p:ext uri="{BB962C8B-B14F-4D97-AF65-F5344CB8AC3E}">
        <p14:creationId xmlns:p14="http://schemas.microsoft.com/office/powerpoint/2010/main" val="1167175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F0B914-8F53-40BE-BB8B-729A31FE3513}" type="slidenum">
              <a:rPr lang="en-US" smtClean="0"/>
              <a:pPr/>
              <a:t>19</a:t>
            </a:fld>
            <a:endParaRPr lang="en-US"/>
          </a:p>
        </p:txBody>
      </p:sp>
    </p:spTree>
    <p:extLst>
      <p:ext uri="{BB962C8B-B14F-4D97-AF65-F5344CB8AC3E}">
        <p14:creationId xmlns:p14="http://schemas.microsoft.com/office/powerpoint/2010/main" val="2947450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34EEAFE2-F105-4EDA-AB54-C50B9EB1D438}" type="slidenum">
              <a:rPr lang="en-US" altLang="en-US" smtClean="0">
                <a:latin typeface="Arial" charset="0"/>
              </a:rPr>
              <a:pPr eaLnBrk="1" hangingPunct="1">
                <a:spcBef>
                  <a:spcPct val="0"/>
                </a:spcBef>
              </a:pPr>
              <a:t>23</a:t>
            </a:fld>
            <a:endParaRPr lang="en-US" altLang="en-US">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F0B914-8F53-40BE-BB8B-729A31FE3513}" type="slidenum">
              <a:rPr lang="en-US" smtClean="0"/>
              <a:pPr/>
              <a:t>27</a:t>
            </a:fld>
            <a:endParaRPr lang="en-US"/>
          </a:p>
        </p:txBody>
      </p:sp>
    </p:spTree>
    <p:extLst>
      <p:ext uri="{BB962C8B-B14F-4D97-AF65-F5344CB8AC3E}">
        <p14:creationId xmlns:p14="http://schemas.microsoft.com/office/powerpoint/2010/main" val="2667398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6D858B2-9CD1-41F1-B59D-81237B5534FA}" type="slidenum">
              <a:rPr lang="en-US">
                <a:solidFill>
                  <a:prstClr val="black"/>
                </a:solidFill>
              </a:rPr>
              <a:pPr>
                <a:defRPr/>
              </a:pPr>
              <a:t>37</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A1A40E3F-7E69-4315-A3E3-0B710F9FD0FA}" type="slidenum">
              <a:rPr lang="en-US">
                <a:solidFill>
                  <a:prstClr val="black"/>
                </a:solidFill>
              </a:rPr>
              <a:pPr>
                <a:defRPr/>
              </a:pPr>
              <a:t>38</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33266125-E01F-4D4E-B2FF-248E35D27817}" type="slidenum">
              <a:rPr lang="en-US">
                <a:solidFill>
                  <a:prstClr val="black"/>
                </a:solidFill>
              </a:rPr>
              <a:pPr>
                <a:defRPr/>
              </a:pPr>
              <a:t>41</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F0B914-8F53-40BE-BB8B-729A31FE3513}" type="slidenum">
              <a:rPr lang="en-US" smtClean="0"/>
              <a:pPr/>
              <a:t>50</a:t>
            </a:fld>
            <a:endParaRPr lang="en-US"/>
          </a:p>
        </p:txBody>
      </p:sp>
    </p:spTree>
    <p:extLst>
      <p:ext uri="{BB962C8B-B14F-4D97-AF65-F5344CB8AC3E}">
        <p14:creationId xmlns:p14="http://schemas.microsoft.com/office/powerpoint/2010/main" val="1052014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3.xml"/><Relationship Id="rId1" Type="http://schemas.openxmlformats.org/officeDocument/2006/relationships/themeOverride" Target="../theme/themeOverride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61080CBF-86A6-4450-BAC7-14621826263B}" type="datetimeFigureOut">
              <a:rPr lang="en-US" smtClean="0"/>
              <a:pPr/>
              <a:t>2/14/24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D96F2AA-6A73-4912-8375-17729A4A521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1080CBF-86A6-4450-BAC7-14621826263B}" type="datetimeFigureOut">
              <a:rPr lang="en-US" smtClean="0"/>
              <a:pPr/>
              <a:t>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6F2AA-6A73-4912-8375-17729A4A521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1080CBF-86A6-4450-BAC7-14621826263B}" type="datetimeFigureOut">
              <a:rPr lang="en-US" smtClean="0"/>
              <a:pPr/>
              <a:t>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6F2AA-6A73-4912-8375-17729A4A521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pPr>
              <a:defRPr/>
            </a:pPr>
            <a:fld id="{366125D7-E66D-4383-B563-8BD8028A9D0A}" type="slidenum">
              <a:rPr lang="en-US"/>
              <a:pPr>
                <a:defRPr/>
              </a:pPr>
              <a:t>‹#›</a:t>
            </a:fld>
            <a:endParaRPr lang="en-US"/>
          </a:p>
        </p:txBody>
      </p:sp>
    </p:spTree>
    <p:extLst>
      <p:ext uri="{BB962C8B-B14F-4D97-AF65-F5344CB8AC3E}">
        <p14:creationId xmlns:p14="http://schemas.microsoft.com/office/powerpoint/2010/main" val="2304182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7C1CEF32-28E4-4E4D-84FD-C4A348CAC234}" type="datetimeFigureOut">
              <a:rPr lang="en-US">
                <a:solidFill>
                  <a:srgbClr val="DBF5F9">
                    <a:shade val="90000"/>
                  </a:srgbClr>
                </a:solidFill>
              </a:rPr>
              <a:pPr>
                <a:defRPr/>
              </a:pPr>
              <a:t>2/14/24</a:t>
            </a:fld>
            <a:endParaRPr lang="en-US">
              <a:solidFill>
                <a:srgbClr val="DBF5F9">
                  <a:shade val="90000"/>
                </a:srgbClr>
              </a:solidFill>
            </a:endParaRPr>
          </a:p>
        </p:txBody>
      </p:sp>
      <p:sp>
        <p:nvSpPr>
          <p:cNvPr id="5" name="Footer Placeholder 18"/>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26"/>
          <p:cNvSpPr>
            <a:spLocks noGrp="1"/>
          </p:cNvSpPr>
          <p:nvPr>
            <p:ph type="sldNum" sz="quarter" idx="12"/>
          </p:nvPr>
        </p:nvSpPr>
        <p:spPr/>
        <p:txBody>
          <a:bodyPr/>
          <a:lstStyle>
            <a:lvl1pPr>
              <a:defRPr/>
            </a:lvl1pPr>
          </a:lstStyle>
          <a:p>
            <a:pPr>
              <a:defRPr/>
            </a:pPr>
            <a:fld id="{3469DB93-4185-4BD5-92F3-E2BF9F170ED3}" type="slidenum">
              <a:rPr lang="en-US">
                <a:solidFill>
                  <a:srgbClr val="DBF5F9">
                    <a:shade val="90000"/>
                  </a:srgbClr>
                </a:solidFill>
              </a:rPr>
              <a:pPr>
                <a:defRPr/>
              </a:pPr>
              <a:t>‹#›</a:t>
            </a:fld>
            <a:endParaRPr lang="en-US">
              <a:solidFill>
                <a:srgbClr val="DBF5F9">
                  <a:shade val="90000"/>
                </a:srgbClr>
              </a:solidFill>
            </a:endParaRPr>
          </a:p>
        </p:txBody>
      </p:sp>
    </p:spTree>
    <p:extLst>
      <p:ext uri="{BB962C8B-B14F-4D97-AF65-F5344CB8AC3E}">
        <p14:creationId xmlns:p14="http://schemas.microsoft.com/office/powerpoint/2010/main" val="1699154153"/>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E1DDFDE4-F056-4B82-B47D-64DFE05BCCFD}" type="datetimeFigureOut">
              <a:rPr lang="en-US">
                <a:solidFill>
                  <a:srgbClr val="04617B">
                    <a:shade val="90000"/>
                  </a:srgbClr>
                </a:solidFill>
              </a:rPr>
              <a:pPr>
                <a:defRPr/>
              </a:pPr>
              <a:t>2/14/24</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3D9C7105-CF2C-403B-B838-D93FCCE27283}"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38435021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67BAB0DC-F1F9-4142-9618-39BD2FAEAB75}" type="datetimeFigureOut">
              <a:rPr lang="en-US">
                <a:solidFill>
                  <a:srgbClr val="DBF5F9">
                    <a:shade val="90000"/>
                  </a:srgbClr>
                </a:solidFill>
              </a:rPr>
              <a:pPr>
                <a:defRPr/>
              </a:pPr>
              <a:t>2/14/24</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97122EA9-93A3-4E62-B6B1-CF32B053E386}" type="slidenum">
              <a:rPr lang="en-US">
                <a:solidFill>
                  <a:srgbClr val="DBF5F9">
                    <a:shade val="90000"/>
                  </a:srgbClr>
                </a:solidFill>
              </a:rPr>
              <a:pPr>
                <a:defRPr/>
              </a:pPr>
              <a:t>‹#›</a:t>
            </a:fld>
            <a:endParaRPr lang="en-US">
              <a:solidFill>
                <a:srgbClr val="DBF5F9">
                  <a:shade val="90000"/>
                </a:srgbClr>
              </a:solidFill>
            </a:endParaRPr>
          </a:p>
        </p:txBody>
      </p:sp>
    </p:spTree>
    <p:extLst>
      <p:ext uri="{BB962C8B-B14F-4D97-AF65-F5344CB8AC3E}">
        <p14:creationId xmlns:p14="http://schemas.microsoft.com/office/powerpoint/2010/main" val="368659810"/>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894F5D77-B134-4DE3-8085-51EDD6ABE09E}" type="datetimeFigureOut">
              <a:rPr lang="en-US">
                <a:solidFill>
                  <a:srgbClr val="04617B">
                    <a:shade val="90000"/>
                  </a:srgbClr>
                </a:solidFill>
              </a:rPr>
              <a:pPr>
                <a:defRPr/>
              </a:pPr>
              <a:t>2/14/24</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6C6082E5-5D20-4EBE-9D28-570BC0C06DC2}"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4876014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496B6E57-96E8-4026-86BD-929A8BFD3B2C}" type="datetimeFigureOut">
              <a:rPr lang="en-US">
                <a:solidFill>
                  <a:srgbClr val="04617B">
                    <a:shade val="90000"/>
                  </a:srgbClr>
                </a:solidFill>
              </a:rPr>
              <a:pPr>
                <a:defRPr/>
              </a:pPr>
              <a:t>2/14/24</a:t>
            </a:fld>
            <a:endParaRPr lang="en-US">
              <a:solidFill>
                <a:srgbClr val="04617B">
                  <a:shade val="90000"/>
                </a:srgbClr>
              </a:solidFill>
            </a:endParaRPr>
          </a:p>
        </p:txBody>
      </p:sp>
      <p:sp>
        <p:nvSpPr>
          <p:cNvPr id="8"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9" name="Slide Number Placeholder 17"/>
          <p:cNvSpPr>
            <a:spLocks noGrp="1"/>
          </p:cNvSpPr>
          <p:nvPr>
            <p:ph type="sldNum" sz="quarter" idx="12"/>
          </p:nvPr>
        </p:nvSpPr>
        <p:spPr/>
        <p:txBody>
          <a:bodyPr/>
          <a:lstStyle>
            <a:lvl1pPr>
              <a:defRPr/>
            </a:lvl1pPr>
          </a:lstStyle>
          <a:p>
            <a:pPr>
              <a:defRPr/>
            </a:pPr>
            <a:fld id="{998E4DAA-D8D9-442E-8D28-8A07A55C4D02}"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21543711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2778F9C4-B76E-406B-B0BA-E41DBA19E315}" type="datetimeFigureOut">
              <a:rPr lang="en-US">
                <a:solidFill>
                  <a:srgbClr val="04617B">
                    <a:shade val="90000"/>
                  </a:srgbClr>
                </a:solidFill>
              </a:rPr>
              <a:pPr>
                <a:defRPr/>
              </a:pPr>
              <a:t>2/14/24</a:t>
            </a:fld>
            <a:endParaRPr lang="en-US">
              <a:solidFill>
                <a:srgbClr val="04617B">
                  <a:shade val="90000"/>
                </a:srgbClr>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5" name="Slide Number Placeholder 17"/>
          <p:cNvSpPr>
            <a:spLocks noGrp="1"/>
          </p:cNvSpPr>
          <p:nvPr>
            <p:ph type="sldNum" sz="quarter" idx="12"/>
          </p:nvPr>
        </p:nvSpPr>
        <p:spPr/>
        <p:txBody>
          <a:bodyPr/>
          <a:lstStyle>
            <a:lvl1pPr>
              <a:defRPr/>
            </a:lvl1pPr>
          </a:lstStyle>
          <a:p>
            <a:pPr>
              <a:defRPr/>
            </a:pPr>
            <a:fld id="{730AA32E-049B-424F-9897-E80965210CDC}"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3183227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F26E1E4A-466E-433A-B679-08C45A96D034}" type="datetimeFigureOut">
              <a:rPr lang="en-US">
                <a:solidFill>
                  <a:srgbClr val="04617B">
                    <a:shade val="90000"/>
                  </a:srgbClr>
                </a:solidFill>
              </a:rPr>
              <a:pPr>
                <a:defRPr/>
              </a:pPr>
              <a:t>2/14/24</a:t>
            </a:fld>
            <a:endParaRPr lang="en-US">
              <a:solidFill>
                <a:srgbClr val="04617B">
                  <a:shade val="90000"/>
                </a:srgbClr>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4" name="Slide Number Placeholder 17"/>
          <p:cNvSpPr>
            <a:spLocks noGrp="1"/>
          </p:cNvSpPr>
          <p:nvPr>
            <p:ph type="sldNum" sz="quarter" idx="12"/>
          </p:nvPr>
        </p:nvSpPr>
        <p:spPr/>
        <p:txBody>
          <a:bodyPr/>
          <a:lstStyle>
            <a:lvl1pPr>
              <a:defRPr/>
            </a:lvl1pPr>
          </a:lstStyle>
          <a:p>
            <a:pPr>
              <a:defRPr/>
            </a:pPr>
            <a:fld id="{B7171DD9-BA60-46AE-9CD3-49382690D552}"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289140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1080CBF-86A6-4450-BAC7-14621826263B}" type="datetimeFigureOut">
              <a:rPr lang="en-US" smtClean="0"/>
              <a:pPr/>
              <a:t>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6F2AA-6A73-4912-8375-17729A4A521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7620A1AD-0DD6-4536-B259-D786E3D0AB21}" type="datetimeFigureOut">
              <a:rPr lang="en-US">
                <a:solidFill>
                  <a:srgbClr val="04617B">
                    <a:shade val="90000"/>
                  </a:srgbClr>
                </a:solidFill>
              </a:rPr>
              <a:pPr>
                <a:defRPr/>
              </a:pPr>
              <a:t>2/14/24</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7F8916D2-8D5A-4549-BF71-839158E5CC33}"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1321008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E92B6493-CDD9-42E7-93AB-350F6FB33904}" type="datetimeFigureOut">
              <a:rPr lang="en-US">
                <a:solidFill>
                  <a:srgbClr val="04617B">
                    <a:shade val="90000"/>
                  </a:srgbClr>
                </a:solidFill>
              </a:rPr>
              <a:pPr>
                <a:defRPr/>
              </a:pPr>
              <a:t>2/14/24</a:t>
            </a:fld>
            <a:endParaRPr lang="en-US">
              <a:solidFill>
                <a:srgbClr val="04617B">
                  <a:shade val="90000"/>
                </a:srgb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7760074A-FFCC-4CDB-B308-D4A413C55D15}"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20516449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8BD7FF95-468C-42A6-9E1A-1DE97B599AEB}" type="datetimeFigureOut">
              <a:rPr lang="en-US">
                <a:solidFill>
                  <a:srgbClr val="04617B">
                    <a:shade val="90000"/>
                  </a:srgbClr>
                </a:solidFill>
              </a:rPr>
              <a:pPr>
                <a:defRPr/>
              </a:pPr>
              <a:t>2/14/24</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621D323D-AC9C-4EB1-BD21-5B42BA9D5CE2}"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39215507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EAD9B699-5F9D-4C8E-BB25-2456DD724BA0}" type="datetimeFigureOut">
              <a:rPr lang="en-US">
                <a:solidFill>
                  <a:srgbClr val="04617B">
                    <a:shade val="90000"/>
                  </a:srgbClr>
                </a:solidFill>
              </a:rPr>
              <a:pPr>
                <a:defRPr/>
              </a:pPr>
              <a:t>2/14/24</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01BFDF11-F387-402B-B588-0191834F28FD}"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37647538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4" name="Date Placeholder 29"/>
          <p:cNvSpPr>
            <a:spLocks noGrp="1"/>
          </p:cNvSpPr>
          <p:nvPr>
            <p:ph type="dt" sz="half" idx="10"/>
          </p:nvPr>
        </p:nvSpPr>
        <p:spPr/>
        <p:txBody>
          <a:bodyPr/>
          <a:lstStyle>
            <a:lvl1pPr>
              <a:defRPr/>
            </a:lvl1pPr>
          </a:lstStyle>
          <a:p>
            <a:pPr>
              <a:defRPr/>
            </a:pPr>
            <a:fld id="{7C1CEF32-28E4-4E4D-84FD-C4A348CAC234}" type="datetimeFigureOut">
              <a:rPr lang="en-US">
                <a:solidFill>
                  <a:srgbClr val="DBF5F9">
                    <a:shade val="90000"/>
                  </a:srgbClr>
                </a:solidFill>
              </a:rPr>
              <a:pPr>
                <a:defRPr/>
              </a:pPr>
              <a:t>2/14/24</a:t>
            </a:fld>
            <a:endParaRPr lang="en-US">
              <a:solidFill>
                <a:srgbClr val="DBF5F9">
                  <a:shade val="90000"/>
                </a:srgbClr>
              </a:solidFill>
            </a:endParaRPr>
          </a:p>
        </p:txBody>
      </p:sp>
      <p:sp>
        <p:nvSpPr>
          <p:cNvPr id="5" name="Footer Placeholder 18"/>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26"/>
          <p:cNvSpPr>
            <a:spLocks noGrp="1"/>
          </p:cNvSpPr>
          <p:nvPr>
            <p:ph type="sldNum" sz="quarter" idx="12"/>
          </p:nvPr>
        </p:nvSpPr>
        <p:spPr/>
        <p:txBody>
          <a:bodyPr/>
          <a:lstStyle>
            <a:lvl1pPr>
              <a:defRPr/>
            </a:lvl1pPr>
          </a:lstStyle>
          <a:p>
            <a:pPr>
              <a:defRPr/>
            </a:pPr>
            <a:fld id="{3469DB93-4185-4BD5-92F3-E2BF9F170ED3}" type="slidenum">
              <a:rPr lang="en-US">
                <a:solidFill>
                  <a:srgbClr val="DBF5F9">
                    <a:shade val="90000"/>
                  </a:srgbClr>
                </a:solidFill>
              </a:rPr>
              <a:pPr>
                <a:defRPr/>
              </a:pPr>
              <a:t>‹#›</a:t>
            </a:fld>
            <a:endParaRPr lang="en-US">
              <a:solidFill>
                <a:srgbClr val="DBF5F9">
                  <a:shade val="90000"/>
                </a:srgbClr>
              </a:solidFill>
            </a:endParaRPr>
          </a:p>
        </p:txBody>
      </p:sp>
    </p:spTree>
    <p:extLst>
      <p:ext uri="{BB962C8B-B14F-4D97-AF65-F5344CB8AC3E}">
        <p14:creationId xmlns:p14="http://schemas.microsoft.com/office/powerpoint/2010/main" val="3755958153"/>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E1DDFDE4-F056-4B82-B47D-64DFE05BCCFD}" type="datetimeFigureOut">
              <a:rPr lang="en-US">
                <a:solidFill>
                  <a:srgbClr val="04617B">
                    <a:shade val="90000"/>
                  </a:srgbClr>
                </a:solidFill>
              </a:rPr>
              <a:pPr>
                <a:defRPr/>
              </a:pPr>
              <a:t>2/14/24</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3D9C7105-CF2C-403B-B838-D93FCCE27283}"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12364696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67BAB0DC-F1F9-4142-9618-39BD2FAEAB75}" type="datetimeFigureOut">
              <a:rPr lang="en-US">
                <a:solidFill>
                  <a:srgbClr val="DBF5F9">
                    <a:shade val="90000"/>
                  </a:srgbClr>
                </a:solidFill>
              </a:rPr>
              <a:pPr>
                <a:defRPr/>
              </a:pPr>
              <a:t>2/14/24</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lvl1pPr>
              <a:defRPr/>
            </a:lvl1pPr>
          </a:lstStyle>
          <a:p>
            <a:pPr>
              <a:defRPr/>
            </a:pPr>
            <a:fld id="{97122EA9-93A3-4E62-B6B1-CF32B053E386}" type="slidenum">
              <a:rPr lang="en-US">
                <a:solidFill>
                  <a:srgbClr val="DBF5F9">
                    <a:shade val="90000"/>
                  </a:srgbClr>
                </a:solidFill>
              </a:rPr>
              <a:pPr>
                <a:defRPr/>
              </a:pPr>
              <a:t>‹#›</a:t>
            </a:fld>
            <a:endParaRPr lang="en-US">
              <a:solidFill>
                <a:srgbClr val="DBF5F9">
                  <a:shade val="90000"/>
                </a:srgbClr>
              </a:solidFill>
            </a:endParaRPr>
          </a:p>
        </p:txBody>
      </p:sp>
    </p:spTree>
    <p:extLst>
      <p:ext uri="{BB962C8B-B14F-4D97-AF65-F5344CB8AC3E}">
        <p14:creationId xmlns:p14="http://schemas.microsoft.com/office/powerpoint/2010/main" val="2889603330"/>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894F5D77-B134-4DE3-8085-51EDD6ABE09E}" type="datetimeFigureOut">
              <a:rPr lang="en-US">
                <a:solidFill>
                  <a:srgbClr val="04617B">
                    <a:shade val="90000"/>
                  </a:srgbClr>
                </a:solidFill>
              </a:rPr>
              <a:pPr>
                <a:defRPr/>
              </a:pPr>
              <a:t>2/14/24</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6C6082E5-5D20-4EBE-9D28-570BC0C06DC2}"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2477417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9"/>
          <p:cNvSpPr>
            <a:spLocks noGrp="1"/>
          </p:cNvSpPr>
          <p:nvPr>
            <p:ph type="dt" sz="half" idx="10"/>
          </p:nvPr>
        </p:nvSpPr>
        <p:spPr/>
        <p:txBody>
          <a:bodyPr/>
          <a:lstStyle>
            <a:lvl1pPr>
              <a:defRPr/>
            </a:lvl1pPr>
          </a:lstStyle>
          <a:p>
            <a:pPr>
              <a:defRPr/>
            </a:pPr>
            <a:fld id="{496B6E57-96E8-4026-86BD-929A8BFD3B2C}" type="datetimeFigureOut">
              <a:rPr lang="en-US">
                <a:solidFill>
                  <a:srgbClr val="04617B">
                    <a:shade val="90000"/>
                  </a:srgbClr>
                </a:solidFill>
              </a:rPr>
              <a:pPr>
                <a:defRPr/>
              </a:pPr>
              <a:t>2/14/24</a:t>
            </a:fld>
            <a:endParaRPr lang="en-US">
              <a:solidFill>
                <a:srgbClr val="04617B">
                  <a:shade val="90000"/>
                </a:srgbClr>
              </a:solidFill>
            </a:endParaRPr>
          </a:p>
        </p:txBody>
      </p:sp>
      <p:sp>
        <p:nvSpPr>
          <p:cNvPr id="8"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9" name="Slide Number Placeholder 17"/>
          <p:cNvSpPr>
            <a:spLocks noGrp="1"/>
          </p:cNvSpPr>
          <p:nvPr>
            <p:ph type="sldNum" sz="quarter" idx="12"/>
          </p:nvPr>
        </p:nvSpPr>
        <p:spPr/>
        <p:txBody>
          <a:bodyPr/>
          <a:lstStyle>
            <a:lvl1pPr>
              <a:defRPr/>
            </a:lvl1pPr>
          </a:lstStyle>
          <a:p>
            <a:pPr>
              <a:defRPr/>
            </a:pPr>
            <a:fld id="{998E4DAA-D8D9-442E-8D28-8A07A55C4D02}"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31270017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a:t>Click to edit Master title style</a:t>
            </a:r>
          </a:p>
        </p:txBody>
      </p:sp>
      <p:sp>
        <p:nvSpPr>
          <p:cNvPr id="3" name="Date Placeholder 9"/>
          <p:cNvSpPr>
            <a:spLocks noGrp="1"/>
          </p:cNvSpPr>
          <p:nvPr>
            <p:ph type="dt" sz="half" idx="10"/>
          </p:nvPr>
        </p:nvSpPr>
        <p:spPr/>
        <p:txBody>
          <a:bodyPr/>
          <a:lstStyle>
            <a:lvl1pPr>
              <a:defRPr/>
            </a:lvl1pPr>
          </a:lstStyle>
          <a:p>
            <a:pPr>
              <a:defRPr/>
            </a:pPr>
            <a:fld id="{2778F9C4-B76E-406B-B0BA-E41DBA19E315}" type="datetimeFigureOut">
              <a:rPr lang="en-US">
                <a:solidFill>
                  <a:srgbClr val="04617B">
                    <a:shade val="90000"/>
                  </a:srgbClr>
                </a:solidFill>
              </a:rPr>
              <a:pPr>
                <a:defRPr/>
              </a:pPr>
              <a:t>2/14/24</a:t>
            </a:fld>
            <a:endParaRPr lang="en-US">
              <a:solidFill>
                <a:srgbClr val="04617B">
                  <a:shade val="90000"/>
                </a:srgbClr>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5" name="Slide Number Placeholder 17"/>
          <p:cNvSpPr>
            <a:spLocks noGrp="1"/>
          </p:cNvSpPr>
          <p:nvPr>
            <p:ph type="sldNum" sz="quarter" idx="12"/>
          </p:nvPr>
        </p:nvSpPr>
        <p:spPr/>
        <p:txBody>
          <a:bodyPr/>
          <a:lstStyle>
            <a:lvl1pPr>
              <a:defRPr/>
            </a:lvl1pPr>
          </a:lstStyle>
          <a:p>
            <a:pPr>
              <a:defRPr/>
            </a:pPr>
            <a:fld id="{730AA32E-049B-424F-9897-E80965210CDC}"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327047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61080CBF-86A6-4450-BAC7-14621826263B}" type="datetimeFigureOut">
              <a:rPr lang="en-US" smtClean="0"/>
              <a:pPr/>
              <a:t>2/14/24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96F2AA-6A73-4912-8375-17729A4A521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F26E1E4A-466E-433A-B679-08C45A96D034}" type="datetimeFigureOut">
              <a:rPr lang="en-US">
                <a:solidFill>
                  <a:srgbClr val="04617B">
                    <a:shade val="90000"/>
                  </a:srgbClr>
                </a:solidFill>
              </a:rPr>
              <a:pPr>
                <a:defRPr/>
              </a:pPr>
              <a:t>2/14/24</a:t>
            </a:fld>
            <a:endParaRPr lang="en-US">
              <a:solidFill>
                <a:srgbClr val="04617B">
                  <a:shade val="90000"/>
                </a:srgbClr>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4" name="Slide Number Placeholder 17"/>
          <p:cNvSpPr>
            <a:spLocks noGrp="1"/>
          </p:cNvSpPr>
          <p:nvPr>
            <p:ph type="sldNum" sz="quarter" idx="12"/>
          </p:nvPr>
        </p:nvSpPr>
        <p:spPr/>
        <p:txBody>
          <a:bodyPr/>
          <a:lstStyle>
            <a:lvl1pPr>
              <a:defRPr/>
            </a:lvl1pPr>
          </a:lstStyle>
          <a:p>
            <a:pPr>
              <a:defRPr/>
            </a:pPr>
            <a:fld id="{B7171DD9-BA60-46AE-9CD3-49382690D552}"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39636716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9"/>
          <p:cNvSpPr>
            <a:spLocks noGrp="1"/>
          </p:cNvSpPr>
          <p:nvPr>
            <p:ph type="dt" sz="half" idx="10"/>
          </p:nvPr>
        </p:nvSpPr>
        <p:spPr/>
        <p:txBody>
          <a:bodyPr/>
          <a:lstStyle>
            <a:lvl1pPr>
              <a:defRPr/>
            </a:lvl1pPr>
          </a:lstStyle>
          <a:p>
            <a:pPr>
              <a:defRPr/>
            </a:pPr>
            <a:fld id="{7620A1AD-0DD6-4536-B259-D786E3D0AB21}" type="datetimeFigureOut">
              <a:rPr lang="en-US">
                <a:solidFill>
                  <a:srgbClr val="04617B">
                    <a:shade val="90000"/>
                  </a:srgbClr>
                </a:solidFill>
              </a:rPr>
              <a:pPr>
                <a:defRPr/>
              </a:pPr>
              <a:t>2/14/24</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pPr>
              <a:defRPr/>
            </a:pPr>
            <a:fld id="{7F8916D2-8D5A-4549-BF71-839158E5CC33}"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996216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E92B6493-CDD9-42E7-93AB-350F6FB33904}" type="datetimeFigureOut">
              <a:rPr lang="en-US">
                <a:solidFill>
                  <a:srgbClr val="04617B">
                    <a:shade val="90000"/>
                  </a:srgbClr>
                </a:solidFill>
              </a:rPr>
              <a:pPr>
                <a:defRPr/>
              </a:pPr>
              <a:t>2/14/24</a:t>
            </a:fld>
            <a:endParaRPr lang="en-US">
              <a:solidFill>
                <a:srgbClr val="04617B">
                  <a:shade val="90000"/>
                </a:srgb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7760074A-FFCC-4CDB-B308-D4A413C55D15}"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1067867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8BD7FF95-468C-42A6-9E1A-1DE97B599AEB}" type="datetimeFigureOut">
              <a:rPr lang="en-US">
                <a:solidFill>
                  <a:srgbClr val="04617B">
                    <a:shade val="90000"/>
                  </a:srgbClr>
                </a:solidFill>
              </a:rPr>
              <a:pPr>
                <a:defRPr/>
              </a:pPr>
              <a:t>2/14/24</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621D323D-AC9C-4EB1-BD21-5B42BA9D5CE2}"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40373364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EAD9B699-5F9D-4C8E-BB25-2456DD724BA0}" type="datetimeFigureOut">
              <a:rPr lang="en-US">
                <a:solidFill>
                  <a:srgbClr val="04617B">
                    <a:shade val="90000"/>
                  </a:srgbClr>
                </a:solidFill>
              </a:rPr>
              <a:pPr>
                <a:defRPr/>
              </a:pPr>
              <a:t>2/14/24</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pPr>
              <a:defRPr/>
            </a:pPr>
            <a:fld id="{01BFDF11-F387-402B-B588-0191834F28FD}" type="slidenum">
              <a:rPr lang="en-US">
                <a:solidFill>
                  <a:srgbClr val="04617B">
                    <a:shade val="90000"/>
                  </a:srgbClr>
                </a:solidFill>
              </a:rPr>
              <a:pPr>
                <a:defRPr/>
              </a:pPr>
              <a:t>‹#›</a:t>
            </a:fld>
            <a:endParaRPr lang="en-US">
              <a:solidFill>
                <a:srgbClr val="04617B">
                  <a:shade val="90000"/>
                </a:srgbClr>
              </a:solidFill>
            </a:endParaRPr>
          </a:p>
        </p:txBody>
      </p:sp>
    </p:spTree>
    <p:extLst>
      <p:ext uri="{BB962C8B-B14F-4D97-AF65-F5344CB8AC3E}">
        <p14:creationId xmlns:p14="http://schemas.microsoft.com/office/powerpoint/2010/main" val="3258343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61080CBF-86A6-4450-BAC7-14621826263B}" type="datetimeFigureOut">
              <a:rPr lang="en-US" smtClean="0"/>
              <a:pPr/>
              <a:t>2/14/24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96F2AA-6A73-4912-8375-17729A4A521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61080CBF-86A6-4450-BAC7-14621826263B}" type="datetimeFigureOut">
              <a:rPr lang="en-US" smtClean="0"/>
              <a:pPr/>
              <a:t>2/14/24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96F2AA-6A73-4912-8375-17729A4A521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61080CBF-86A6-4450-BAC7-14621826263B}" type="datetimeFigureOut">
              <a:rPr lang="en-US" smtClean="0"/>
              <a:pPr/>
              <a:t>2/14/24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96F2AA-6A73-4912-8375-17729A4A521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080CBF-86A6-4450-BAC7-14621826263B}" type="datetimeFigureOut">
              <a:rPr lang="en-US" smtClean="0"/>
              <a:pPr/>
              <a:t>2/14/24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96F2AA-6A73-4912-8375-17729A4A521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61080CBF-86A6-4450-BAC7-14621826263B}" type="datetimeFigureOut">
              <a:rPr lang="en-US" smtClean="0"/>
              <a:pPr/>
              <a:t>2/14/24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96F2AA-6A73-4912-8375-17729A4A521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61080CBF-86A6-4450-BAC7-14621826263B}" type="datetimeFigureOut">
              <a:rPr lang="en-US" smtClean="0"/>
              <a:pPr/>
              <a:t>2/14/24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D96F2AA-6A73-4912-8375-17729A4A521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1080CBF-86A6-4450-BAC7-14621826263B}" type="datetimeFigureOut">
              <a:rPr lang="en-US" smtClean="0"/>
              <a:pPr/>
              <a:t>2/14/24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D96F2AA-6A73-4912-8375-17729A4A521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fontAlgn="base">
              <a:spcBef>
                <a:spcPct val="0"/>
              </a:spcBef>
              <a:spcAft>
                <a:spcPct val="0"/>
              </a:spcAft>
              <a:defRPr/>
            </a:pPr>
            <a:fld id="{0425EDE0-EA0E-4F03-9CE1-E8B8F15F367C}" type="datetimeFigureOut">
              <a:rPr lang="en-US">
                <a:solidFill>
                  <a:srgbClr val="04617B">
                    <a:shade val="90000"/>
                  </a:srgbClr>
                </a:solidFill>
                <a:latin typeface="Arial" charset="0"/>
              </a:rPr>
              <a:pPr fontAlgn="base">
                <a:spcBef>
                  <a:spcPct val="0"/>
                </a:spcBef>
                <a:spcAft>
                  <a:spcPct val="0"/>
                </a:spcAft>
                <a:defRPr/>
              </a:pPr>
              <a:t>2/14/24</a:t>
            </a:fld>
            <a:endParaRPr lang="en-US">
              <a:solidFill>
                <a:srgbClr val="04617B">
                  <a:shade val="90000"/>
                </a:srgbClr>
              </a:solidFill>
              <a:latin typeface="Arial" charset="0"/>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fontAlgn="base">
              <a:spcBef>
                <a:spcPct val="0"/>
              </a:spcBef>
              <a:spcAft>
                <a:spcPct val="0"/>
              </a:spcAft>
              <a:defRPr/>
            </a:pPr>
            <a:endParaRPr lang="en-US">
              <a:solidFill>
                <a:srgbClr val="04617B">
                  <a:shade val="90000"/>
                </a:srgbClr>
              </a:solidFill>
              <a:latin typeface="Arial" charset="0"/>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fontAlgn="base">
              <a:spcBef>
                <a:spcPct val="0"/>
              </a:spcBef>
              <a:spcAft>
                <a:spcPct val="0"/>
              </a:spcAft>
              <a:defRPr/>
            </a:pPr>
            <a:fld id="{AC87925D-2FF5-47D1-BA12-294D313E8234}" type="slidenum">
              <a:rPr lang="en-US">
                <a:solidFill>
                  <a:srgbClr val="04617B">
                    <a:shade val="90000"/>
                  </a:srgbClr>
                </a:solidFill>
                <a:latin typeface="Arial" charset="0"/>
              </a:rPr>
              <a:pPr fontAlgn="base">
                <a:spcBef>
                  <a:spcPct val="0"/>
                </a:spcBef>
                <a:spcAft>
                  <a:spcPct val="0"/>
                </a:spcAft>
                <a:defRPr/>
              </a:pPr>
              <a:t>‹#›</a:t>
            </a:fld>
            <a:endParaRPr lang="en-US">
              <a:solidFill>
                <a:srgbClr val="04617B">
                  <a:shade val="90000"/>
                </a:srgbClr>
              </a:solidFill>
              <a:latin typeface="Arial" charset="0"/>
            </a:endParaRPr>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endParaRPr>
            </a:p>
          </p:txBody>
        </p:sp>
      </p:grpSp>
    </p:spTree>
    <p:extLst>
      <p:ext uri="{BB962C8B-B14F-4D97-AF65-F5344CB8AC3E}">
        <p14:creationId xmlns:p14="http://schemas.microsoft.com/office/powerpoint/2010/main" val="187348054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fontAlgn="base">
              <a:spcBef>
                <a:spcPct val="0"/>
              </a:spcBef>
              <a:spcAft>
                <a:spcPct val="0"/>
              </a:spcAft>
              <a:defRPr/>
            </a:pPr>
            <a:fld id="{0425EDE0-EA0E-4F03-9CE1-E8B8F15F367C}" type="datetimeFigureOut">
              <a:rPr lang="en-US">
                <a:solidFill>
                  <a:srgbClr val="04617B">
                    <a:shade val="90000"/>
                  </a:srgbClr>
                </a:solidFill>
                <a:latin typeface="Arial" charset="0"/>
              </a:rPr>
              <a:pPr fontAlgn="base">
                <a:spcBef>
                  <a:spcPct val="0"/>
                </a:spcBef>
                <a:spcAft>
                  <a:spcPct val="0"/>
                </a:spcAft>
                <a:defRPr/>
              </a:pPr>
              <a:t>2/14/24</a:t>
            </a:fld>
            <a:endParaRPr lang="en-US">
              <a:solidFill>
                <a:srgbClr val="04617B">
                  <a:shade val="90000"/>
                </a:srgbClr>
              </a:solidFill>
              <a:latin typeface="Arial" charset="0"/>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fontAlgn="base">
              <a:spcBef>
                <a:spcPct val="0"/>
              </a:spcBef>
              <a:spcAft>
                <a:spcPct val="0"/>
              </a:spcAft>
              <a:defRPr/>
            </a:pPr>
            <a:endParaRPr lang="en-US">
              <a:solidFill>
                <a:srgbClr val="04617B">
                  <a:shade val="90000"/>
                </a:srgbClr>
              </a:solidFill>
              <a:latin typeface="Arial" charset="0"/>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fontAlgn="base">
              <a:spcBef>
                <a:spcPct val="0"/>
              </a:spcBef>
              <a:spcAft>
                <a:spcPct val="0"/>
              </a:spcAft>
              <a:defRPr/>
            </a:pPr>
            <a:fld id="{AC87925D-2FF5-47D1-BA12-294D313E8234}" type="slidenum">
              <a:rPr lang="en-US">
                <a:solidFill>
                  <a:srgbClr val="04617B">
                    <a:shade val="90000"/>
                  </a:srgbClr>
                </a:solidFill>
                <a:latin typeface="Arial" charset="0"/>
              </a:rPr>
              <a:pPr fontAlgn="base">
                <a:spcBef>
                  <a:spcPct val="0"/>
                </a:spcBef>
                <a:spcAft>
                  <a:spcPct val="0"/>
                </a:spcAft>
                <a:defRPr/>
              </a:pPr>
              <a:t>‹#›</a:t>
            </a:fld>
            <a:endParaRPr lang="en-US">
              <a:solidFill>
                <a:srgbClr val="04617B">
                  <a:shade val="90000"/>
                </a:srgbClr>
              </a:solidFill>
              <a:latin typeface="Arial" charset="0"/>
            </a:endParaRPr>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endParaRPr>
            </a:p>
          </p:txBody>
        </p:sp>
      </p:grpSp>
    </p:spTree>
    <p:extLst>
      <p:ext uri="{BB962C8B-B14F-4D97-AF65-F5344CB8AC3E}">
        <p14:creationId xmlns:p14="http://schemas.microsoft.com/office/powerpoint/2010/main" val="183294107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google.rs/url?sa=i&amp;rct=j&amp;q=&amp;esrc=s&amp;source=images&amp;cd=&amp;cad=rja&amp;uact=8&amp;ved=0CAcQjRxqFQoTCJr-uvvZ68YCFcpVFAodB8MApg&amp;url=http://www.iibhg.ukim.edu.mk/obrazovanie/cda/ihugen-2006/Lectures/HumanaGenetika1-10_files/slide0014.htm&amp;ei=_PStVZqQEsqrUYeGg7AK&amp;bvm=bv.98197061,d.bGg&amp;psig=AFQjCNF0WTbsLLwCaTZfU39MzahVEg_ohw&amp;ust=1437550198893154"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7.jpeg"/><Relationship Id="rId2" Type="http://schemas.openxmlformats.org/officeDocument/2006/relationships/hyperlink" Target="http://www.google.rs/url?sa=i&amp;rct=j&amp;q=&amp;esrc=s&amp;source=images&amp;cd=&amp;cad=rja&amp;uact=8&amp;ved=0CAcQjRxqFQoTCJqpuMHc68YCFQLJFAodEWoPCQ&amp;url=http://www.keywordpicture.com/keyword/klinefelterov%20sindrom/&amp;ei=p_etVdq5OIKSU5HUvUg&amp;bvm=bv.98197061,d.bGg&amp;psig=AFQjCNH9kSnU_TEBIVRRy0mdDNDsW_bTtg&amp;ust=1437550800210280" TargetMode="External"/><Relationship Id="rId1" Type="http://schemas.openxmlformats.org/officeDocument/2006/relationships/slideLayout" Target="../slideLayouts/slideLayout12.xml"/><Relationship Id="rId6" Type="http://schemas.openxmlformats.org/officeDocument/2006/relationships/hyperlink" Target="http://www.google.rs/url?sa=i&amp;rct=j&amp;q=&amp;esrc=s&amp;source=images&amp;cd=&amp;cad=rja&amp;uact=8&amp;ved=0CAcQjRxqFQoTCJuxkone68YCFYS-FAodkRMAlw&amp;url=http://plasticna-kirurgija.com/ginekomastija-2/&amp;ei=SvmtVZvkLIT9UpGngLgJ&amp;psig=AFQjCNH9kSnU_TEBIVRRy0mdDNDsW_bTtg&amp;ust=1437550800210280" TargetMode="External"/><Relationship Id="rId5" Type="http://schemas.openxmlformats.org/officeDocument/2006/relationships/image" Target="../media/image16.jpeg"/><Relationship Id="rId4" Type="http://schemas.openxmlformats.org/officeDocument/2006/relationships/hyperlink" Target="https://www.google.rs/url?sa=i&amp;rct=j&amp;q=&amp;esrc=s&amp;source=images&amp;cd=&amp;cad=rja&amp;uact=8&amp;ved=0CAcQjRxqFQoTCNvl1d7d68YCFUlAFAodwSYPqA&amp;url=https://www.maturski.org/BIOLOGIJA/Analiza-humanog-genoma.html&amp;ei=8fitVZupKMmAUcHNvMAK&amp;psig=AFQjCNH9kSnU_TEBIVRRy0mdDNDsW_bTtg&amp;ust=1437550800210280"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google.rs/url?sa=i&amp;rct=j&amp;q=&amp;esrc=s&amp;source=images&amp;cd=&amp;cad=rja&amp;uact=8&amp;ved=0CAcQjRxqFQoTCJ2W4Lrf68YCFYddFAodV6gDEg&amp;url=http://openi.nlm.nih.gov/detailedresult.php?img=3537292_JCRPE-4-223-g1&amp;req=4&amp;ei=v_qtVd26DIe7UdfQjpAB&amp;psig=AFQjCNGveIGf3rD3Vx-EByK5ykfVElj8Hg&amp;ust=1437551593100030"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www.google.rs/url?sa=i&amp;rct=j&amp;q=&amp;esrc=s&amp;source=images&amp;cd=&amp;cad=rja&amp;uact=8&amp;ved=0CAcQjRxqFQoTCP6quaDf68YCFQG3FAodjkoJng&amp;url=http://pixshark.com/xxxxy-syndrome.htm&amp;ei=iPqtVf7GAoHuUo6VpfAJ&amp;psig=AFQjCNGveIGf3rD3Vx-EByK5ykfVElj8Hg&amp;ust=1437551593100030"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worms.zoology.wisc.edu/zooweb/Phelps/47XXX.html" TargetMode="Externa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google.rs/url?sa=i&amp;rct=j&amp;q=&amp;esrc=s&amp;source=images&amp;cd=&amp;cad=rja&amp;uact=8&amp;ved=0CAcQjRxqFQoTCPfessPn68YCFYa8FAodAw4MIQ&amp;url=http://link.springer.com/content/pdf/10.1007/s12098-013-0995-x.pdf&amp;ei=NAOuVff0MYb5UoOcsIgC&amp;bvm=bv.98197061,d.bGQ&amp;psig=AFQjCNEaFM5mHF1HYpSymVXQIxOfixAgKQ&amp;ust=1437553729960270"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google.rs/url?sa=i&amp;rct=j&amp;q=&amp;esrc=s&amp;source=images&amp;cd=&amp;cad=rja&amp;uact=8&amp;ved=0CAcQjRxqFQoTCJmQrN_668YCFcq3FAodgewISQ&amp;url=http://www.glogster.com/supersizedapricot/xyy-syndrome/g-6nggg5pq65qe9ke11lm59a0&amp;ei=WxeuVdn2KsrvUoHZo8gE&amp;bvm=bv.98197061,d.bGQ&amp;psig=AFQjCNFGvaOBc26Y3WHoD5BGKwBJu_ojWQ&amp;ust=1437558995052539" TargetMode="External"/><Relationship Id="rId1" Type="http://schemas.openxmlformats.org/officeDocument/2006/relationships/slideLayout" Target="../slideLayouts/slideLayout4.xml"/><Relationship Id="rId5" Type="http://schemas.openxmlformats.org/officeDocument/2006/relationships/image" Target="../media/image23.jpeg"/><Relationship Id="rId4" Type="http://schemas.openxmlformats.org/officeDocument/2006/relationships/hyperlink" Target="https://www.google.rs/url?sa=i&amp;rct=j&amp;q=&amp;esrc=s&amp;source=images&amp;cd=&amp;cad=rja&amp;uact=8&amp;ved=0CAcQjRxqFQoTCJagkuP868YCFUY4FAod9nsE5A&amp;url=https://intersexual.wordpress.com/about/47-xyy/&amp;ei=fBmuVZbyIMbwUPb3kaAO&amp;bvm=bv.98197061,d.bGQ&amp;psig=AFQjCNFGvaOBc26Y3WHoD5BGKwBJu_ojWQ&amp;ust=1437558995052539"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google.rs/url?sa=i&amp;rct=j&amp;q=&amp;esrc=s&amp;source=images&amp;cd=&amp;cad=rja&amp;uact=8&amp;ved=&amp;url=http://www.parenting.com/article/a-special-joy-babies-with-down-syndrome-galleries&amp;ei=wByuVcPLAYOvswHRjofICA&amp;bvm=bv.98197061,d.bGg&amp;psig=AFQjCNGvaKxBr9-yoIPV8gQiYYZon1iR9Q&amp;ust=1437560384425121"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www.google.rs/url?sa=i&amp;rct=j&amp;q=&amp;esrc=s&amp;source=images&amp;cd=&amp;cad=rja&amp;uact=8&amp;ved=0CAcQjRxqFQoTCM7RkISB7MYCFUG9FAodGYcC0A&amp;url=http://www.dsfsenm.org/&amp;ei=8x2uVY6MHMH6UpmOioAN&amp;bvm=bv.98197061,d.bGg&amp;psig=AFQjCNGvaKxBr9-yoIPV8gQiYYZon1iR9Q&amp;ust=1437560384425121" TargetMode="Externa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hyperlink" Target="http://www.google.rs/url?sa=i&amp;rct=j&amp;q=&amp;esrc=s&amp;source=images&amp;cd=&amp;cad=rja&amp;uact=8&amp;ved=0CAcQjRxqFQoTCMmZlZuE7MYCFcGzFAodDHAFag&amp;url=http://bbs.pranovo.com/genetics-developmental-biology-f20/e-book-abc-of-clinical-genetics-third-edition-t37-30.html&amp;ei=SSGuVYnRBMHnUozgldAG&amp;psig=AFQjCNGsI1nIl3F8HVtkQNbHfdNg_mBX2w&amp;ust=1437561512264068"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google.rs/url?sa=i&amp;rct=j&amp;q=&amp;esrc=s&amp;source=images&amp;cd=&amp;cad=rja&amp;uact=8&amp;ved=0CAcQjRxqFQoTCOrOwYKA7MYCFYVyFAodUq0CXQ&amp;url=https://www.netterimages.com/down-syndrome-unlabeled-gynecology-john-a-craig-10672.html&amp;ei=4xyuVarRJoXlUdLaiugF&amp;bvm=bv.98197061,d.bGg&amp;psig=AFQjCNGvaKxBr9-yoIPV8gQiYYZon1iR9Q&amp;ust=1437560384425121"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www.healthcare-online.org/What-Causes-Down-Syndrome.html" TargetMode="Externa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hyperlink" Target="https://www.google.rs/url?sa=i&amp;rct=j&amp;q=&amp;esrc=s&amp;source=images&amp;cd=&amp;ved=0CAcQjRxqFQoTCJyq2dOC7MYCFcXsFAodJdMJ2Q&amp;url=https://www.geneyouin.ca/gene-silencing-for-down-syndrome-prevention-using-stem-cells/&amp;ei=ph-uVZy_LsXZU6Wmp8gN&amp;psig=AFQjCNHgzcefAFPohW5xL35Vs5WZQgHbRA&amp;ust=1437561080128783" TargetMode="External"/><Relationship Id="rId4" Type="http://schemas.openxmlformats.org/officeDocument/2006/relationships/hyperlink" Target="https://www.google.rs/url?sa=i&amp;rct=j&amp;q=&amp;esrc=s&amp;source=images&amp;cd=&amp;cad=rja&amp;uact=8&amp;ved=0CAcQjRxqFQoTCJyq2dOC7MYCFcXsFAodJdMJ2Q&amp;url=https://www.geneyouin.ca/gene-silencing-for-down-syndrome-prevention-using-stem-cells/&amp;ei=ph-uVZy_LsXZU6Wmp8gN&amp;psig=AFQjCNHgzcefAFPohW5xL35Vs5WZQgHbRA&amp;ust=1437561080128783"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s://www.google.rs/url?sa=i&amp;rct=j&amp;q=&amp;esrc=s&amp;source=images&amp;cd=&amp;cad=rja&amp;uact=8&amp;ved=0CAcQjRxqFQoTCI7hwa2I7MYCFYVbFAodCmwNuw&amp;url=https://www.tumblr.com/tagged/edward's-syndrome&amp;ei=oSWuVc6MEoW3UYrYtdgL&amp;psig=AFQjCNEp60ZT7lhWrDpLHUfcfu9ikCiBaQ&amp;ust=1437562537429893" TargetMode="Externa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hyperlink" Target="http://www.google.rs/url?sa=i&amp;rct=j&amp;q=&amp;esrc=s&amp;source=images&amp;cd=&amp;cad=rja&amp;uact=8&amp;ved=0CAcQjRxqFQoTCKnRxpGJ7MYCFQmyFAodeQ8L4g&amp;url=http://www.dnalab.ru/diseases-diagnostics/edwards-syndrome&amp;ei=cyauVenLBYnkUvmerJAO&amp;psig=AFQjCNHn-y8BVtSlNG5ajmN39RgiZ7hlNQ&amp;ust=1437562727734881"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www.google.rs/url?sa=i&amp;rct=j&amp;q=&amp;esrc=s&amp;source=images&amp;cd=&amp;cad=rja&amp;uact=8&amp;ved=0CAcQjRxqFQoTCMz4zfSN7MYCFUU8FAod0cUFvg&amp;url=http://ayongiqa.blogspot.com/2012/01/patau-syndrome.html&amp;ei=dCuuVczuIsX4UNGLl_AL&amp;psig=AFQjCNFytTytBnIMdwRmRhlLpBfaBJjpeg&amp;ust=1437564102245347" TargetMode="External"/><Relationship Id="rId3" Type="http://schemas.openxmlformats.org/officeDocument/2006/relationships/image" Target="../media/image37.png"/><Relationship Id="rId7" Type="http://schemas.openxmlformats.org/officeDocument/2006/relationships/image" Target="../media/image39.jpeg"/><Relationship Id="rId2" Type="http://schemas.openxmlformats.org/officeDocument/2006/relationships/hyperlink" Target="https://www.google.rs/url?sa=i&amp;rct=j&amp;q=&amp;esrc=s&amp;source=images&amp;cd=&amp;cad=rja&amp;uact=8&amp;ved=0CAcQjRxqFQoTCJSshpKN7MYCFQPXFAodydIFRg&amp;url=https://it.wikipedia.org/wiki/Sindrome_di_Patau&amp;ei=pSquVdTFNYOuU8mll7AE&amp;psig=AFQjCNFELYxuwekp562C9VeMX2V6mt9A9Q&amp;ust=1437563777816183" TargetMode="External"/><Relationship Id="rId1" Type="http://schemas.openxmlformats.org/officeDocument/2006/relationships/slideLayout" Target="../slideLayouts/slideLayout7.xml"/><Relationship Id="rId6" Type="http://schemas.openxmlformats.org/officeDocument/2006/relationships/hyperlink" Target="https://www.google.rs/url?sa=i&amp;rct=j&amp;q=&amp;esrc=s&amp;source=images&amp;cd=&amp;cad=rja&amp;uact=8&amp;ved=0CAcQjRxqFQoTCO2-qOGN7MYCFQw3FAodt2QJTA&amp;url=https://www.maturski.org/BIOLOGIJA/Analiza-humanog-genoma.html&amp;ei=TCuuVe3oBozuULfJpeAE&amp;psig=AFQjCNFytTytBnIMdwRmRhlLpBfaBJjpeg&amp;ust=1437564102245347" TargetMode="External"/><Relationship Id="rId5" Type="http://schemas.openxmlformats.org/officeDocument/2006/relationships/image" Target="../media/image38.jpeg"/><Relationship Id="rId4" Type="http://schemas.openxmlformats.org/officeDocument/2006/relationships/hyperlink" Target="http://www.google.rs/url?sa=i&amp;rct=j&amp;q=&amp;esrc=s&amp;source=images&amp;cd=&amp;cad=rja&amp;uact=8&amp;ved=0CAcQjRxqFQoTCN72rbSN7MYCFQHHFAodKtEP3g&amp;url=http://sekretizdorovya.ru/blog/defektov_patau/2014-09-08-142&amp;ei=7SquVZ7MMoGOU6qiv_AN&amp;psig=AFQjCNFELYxuwekp562C9VeMX2V6mt9A9Q&amp;ust=1437563777816183" TargetMode="External"/><Relationship Id="rId9" Type="http://schemas.openxmlformats.org/officeDocument/2006/relationships/image" Target="../media/image40.jpeg"/></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42.jpeg"/><Relationship Id="rId7" Type="http://schemas.openxmlformats.org/officeDocument/2006/relationships/hyperlink" Target="https://www.google.rs/url?sa=i&amp;rct=j&amp;q=&amp;esrc=s&amp;source=images&amp;cd=&amp;cad=rja&amp;uact=8&amp;ved=0CAcQjRxqFQoTCJTYm8KO7MYCFck5FAodjSwBlw&amp;url=https://publi.cz/books/95/06.html&amp;ei=FyyuVdTwE8nzUI3ZhLgJ&amp;psig=AFQjCNEpjPQnCMonYcS3QxBdVZ4-j7SAqQ&amp;ust=1437564290018282" TargetMode="External"/><Relationship Id="rId2" Type="http://schemas.openxmlformats.org/officeDocument/2006/relationships/hyperlink" Target="http://images.search.yahoo.com/search/%20http:/images.search.yahoo.com/search/images/view?back=http://images.search.yahoo.com/search/images?_adv_prop=image&amp;va=trisomy+8&amp;sz=all&amp;ei=UTF-8&amp;fr=yfp-t-471&amp;b=21&amp;ni=20&amp;w=500&amp;h=500&amp;imgurl=static.flickr.com/1275/1096325705_8c4c06ba3b_m.jpg&amp;rurl=http://www.flickr.com/photos/nicora/1096325705/&amp;size=96.5kB&amp;name=1096325705_8c4c06ba3b.jpg&amp;p=trisomy+8&amp;type=jpeg&amp;no=25&amp;tt=586&amp;oid=20d6b1fd520642de&amp;fusr=nicora&amp;tit=Dani&amp;hurl=http://www.flickr.com/photos/nicora/&amp;ei=UTF-8&amp;src=p" TargetMode="External"/><Relationship Id="rId1" Type="http://schemas.openxmlformats.org/officeDocument/2006/relationships/slideLayout" Target="../slideLayouts/slideLayout1.xml"/><Relationship Id="rId6" Type="http://schemas.openxmlformats.org/officeDocument/2006/relationships/hyperlink" Target="http://www.google.rs/url?sa=i&amp;rct=j&amp;q=&amp;esrc=s&amp;source=images&amp;cd=&amp;cad=rja&amp;uact=8&amp;ved=0CAcQjRxqFQoTCMT92uyO7MYCFQQ3FAodLJ8B5Q&amp;url=http://synapse.koreamed.org/DOIx.php?id=10.3343/kjlm.2009.29.5.379&amp;vmode=PUBREADER&amp;ei=cCyuVcSFG4TuUKy-hqgO&amp;psig=AFQjCNEpjPQnCMonYcS3QxBdVZ4-j7SAqQ&amp;ust=1437564290018282" TargetMode="External"/><Relationship Id="rId5" Type="http://schemas.openxmlformats.org/officeDocument/2006/relationships/image" Target="../media/image43.jpeg"/><Relationship Id="rId4" Type="http://schemas.openxmlformats.org/officeDocument/2006/relationships/hyperlink" Target="http://www.google.rs/url?sa=i&amp;rct=j&amp;q=&amp;esrc=s&amp;frm=1&amp;source=images&amp;cd=&amp;cad=rja&amp;docid=lCn0kgWjFW9xdM&amp;tbnid=UqSIcI4olOzBEM:&amp;ved=0CAUQjRw&amp;url=http://web.coehs.siu.edu/grants/tris/kidsoftrisalphaorder.html&amp;ei=mVRuUrbLJMKztAa_yIHYDA&amp;bvm=bv.55123115,d.Yms&amp;psig=AFQjCNFGgN-peXkG5jpCD9a3e_X_IEJPsw&amp;ust=1383048622969447"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hyperlink" Target="http://2.bp.blogspot.com/_nCLKbj44niI/SDG19TVleqI/AAAAAAAAA9c/_NFVq5sxNYI/s400/fragile-x-syndrome.gif"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microsoft.com/office/2007/relationships/hdphoto" Target="../media/hdphoto1.wdp"/><Relationship Id="rId4" Type="http://schemas.openxmlformats.org/officeDocument/2006/relationships/image" Target="../media/image54.jpeg"/></Relationships>
</file>

<file path=ppt/slides/_rels/slide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 Id="rId4" Type="http://schemas.microsoft.com/office/2007/relationships/hdphoto" Target="../media/hdphoto2.wdp"/></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3.png"/><Relationship Id="rId1" Type="http://schemas.openxmlformats.org/officeDocument/2006/relationships/slideLayout" Target="../slideLayouts/slideLayout4.xml"/><Relationship Id="rId4" Type="http://schemas.openxmlformats.org/officeDocument/2006/relationships/image" Target="../media/image64.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66.png"/></Relationships>
</file>

<file path=ppt/slides/_rels/slide5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908175"/>
          </a:xfrm>
        </p:spPr>
        <p:txBody>
          <a:bodyPr>
            <a:noAutofit/>
          </a:bodyPr>
          <a:lstStyle/>
          <a:p>
            <a:r>
              <a:rPr lang="sr-Cyrl-RS" sz="4400" dirty="0">
                <a:solidFill>
                  <a:schemeClr val="tx1"/>
                </a:solidFill>
                <a:effectLst/>
                <a:latin typeface="Arial" panose="020B0604020202020204" pitchFamily="34" charset="0"/>
                <a:cs typeface="Arial" panose="020B0604020202020204" pitchFamily="34" charset="0"/>
              </a:rPr>
              <a:t> </a:t>
            </a:r>
            <a:r>
              <a:rPr lang="en-US" sz="4400" dirty="0">
                <a:solidFill>
                  <a:schemeClr val="tx1"/>
                </a:solidFill>
                <a:effectLst/>
                <a:latin typeface="Arial" panose="020B0604020202020204" pitchFamily="34" charset="0"/>
                <a:cs typeface="Arial" panose="020B0604020202020204" pitchFamily="34" charset="0"/>
              </a:rPr>
              <a:t>Clinical manifestations of numerical and structural chromosome aberrations</a:t>
            </a:r>
          </a:p>
        </p:txBody>
      </p:sp>
    </p:spTree>
    <p:extLst>
      <p:ext uri="{BB962C8B-B14F-4D97-AF65-F5344CB8AC3E}">
        <p14:creationId xmlns:p14="http://schemas.microsoft.com/office/powerpoint/2010/main" val="41349331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p:nvPr>
        </p:nvSpPr>
        <p:spPr>
          <a:xfrm>
            <a:off x="381000" y="381000"/>
            <a:ext cx="8229600" cy="685800"/>
          </a:xfrm>
        </p:spPr>
        <p:txBody>
          <a:bodyPr>
            <a:normAutofit fontScale="90000"/>
          </a:bodyPr>
          <a:lstStyle/>
          <a:p>
            <a:br>
              <a:rPr lang="en-US" altLang="en-US" sz="3600" b="1" dirty="0">
                <a:solidFill>
                  <a:schemeClr val="tx1"/>
                </a:solidFill>
                <a:latin typeface="Arial" charset="0"/>
                <a:cs typeface="Arial" charset="0"/>
              </a:rPr>
            </a:br>
            <a:r>
              <a:rPr lang="en-US" altLang="en-US" sz="3600" b="1" dirty="0">
                <a:solidFill>
                  <a:schemeClr val="tx1"/>
                </a:solidFill>
                <a:latin typeface="Arial" charset="0"/>
                <a:cs typeface="Arial" charset="0"/>
              </a:rPr>
              <a:t>Klinefelter syndrome </a:t>
            </a:r>
            <a:r>
              <a:rPr lang="sr-Cyrl-CS" altLang="en-US" sz="3600" b="1" dirty="0">
                <a:solidFill>
                  <a:schemeClr val="tx1"/>
                </a:solidFill>
                <a:latin typeface="Arial" charset="0"/>
                <a:cs typeface="Arial" charset="0"/>
              </a:rPr>
              <a:t>(</a:t>
            </a:r>
            <a:r>
              <a:rPr lang="en-US" altLang="en-US" sz="3600" b="1" dirty="0">
                <a:solidFill>
                  <a:schemeClr val="tx1"/>
                </a:solidFill>
                <a:latin typeface="Arial" charset="0"/>
                <a:cs typeface="Arial" charset="0"/>
              </a:rPr>
              <a:t> 47,XXY)</a:t>
            </a:r>
          </a:p>
        </p:txBody>
      </p:sp>
      <p:sp>
        <p:nvSpPr>
          <p:cNvPr id="50179" name="Rectangle 3"/>
          <p:cNvSpPr>
            <a:spLocks noGrp="1"/>
          </p:cNvSpPr>
          <p:nvPr>
            <p:ph idx="1"/>
          </p:nvPr>
        </p:nvSpPr>
        <p:spPr>
          <a:xfrm>
            <a:off x="457200" y="1371600"/>
            <a:ext cx="4495800" cy="5181600"/>
          </a:xfrm>
        </p:spPr>
        <p:txBody>
          <a:bodyPr>
            <a:normAutofit/>
          </a:bodyPr>
          <a:lstStyle/>
          <a:p>
            <a:pPr eaLnBrk="1" hangingPunct="1">
              <a:lnSpc>
                <a:spcPct val="70000"/>
              </a:lnSpc>
              <a:buClr>
                <a:srgbClr val="000000"/>
              </a:buClr>
              <a:buFont typeface="Wingdings 2" pitchFamily="18" charset="2"/>
              <a:buNone/>
            </a:pPr>
            <a:r>
              <a:rPr lang="en-US" altLang="en-US" sz="1800" dirty="0">
                <a:latin typeface="Arial" charset="0"/>
                <a:cs typeface="Arial" charset="0"/>
              </a:rPr>
              <a:t>Incidence</a:t>
            </a:r>
            <a:r>
              <a:rPr lang="sr-Latn-CS" altLang="en-US" sz="1800" dirty="0">
                <a:latin typeface="Arial" charset="0"/>
                <a:cs typeface="Arial" charset="0"/>
              </a:rPr>
              <a:t> 1</a:t>
            </a:r>
            <a:r>
              <a:rPr lang="en-US" altLang="en-US" sz="1800" dirty="0">
                <a:latin typeface="Arial" charset="0"/>
                <a:cs typeface="Arial" charset="0"/>
              </a:rPr>
              <a:t>:1000</a:t>
            </a:r>
            <a:r>
              <a:rPr lang="sr-Cyrl-RS" altLang="en-US" sz="1800" dirty="0">
                <a:latin typeface="Arial" charset="0"/>
                <a:cs typeface="Arial" charset="0"/>
              </a:rPr>
              <a:t> </a:t>
            </a:r>
            <a:r>
              <a:rPr lang="en-US" altLang="en-US" sz="1800" dirty="0">
                <a:latin typeface="Arial" charset="0"/>
                <a:cs typeface="Arial" charset="0"/>
              </a:rPr>
              <a:t>boys</a:t>
            </a:r>
          </a:p>
          <a:p>
            <a:pPr eaLnBrk="1" hangingPunct="1">
              <a:lnSpc>
                <a:spcPct val="70000"/>
              </a:lnSpc>
              <a:buClr>
                <a:srgbClr val="000000"/>
              </a:buClr>
              <a:buFont typeface="Wingdings 2" pitchFamily="18" charset="2"/>
              <a:buNone/>
            </a:pPr>
            <a:endParaRPr lang="en-US" altLang="en-US" sz="1800" dirty="0">
              <a:latin typeface="Arial" charset="0"/>
              <a:cs typeface="Arial" charset="0"/>
            </a:endParaRPr>
          </a:p>
          <a:p>
            <a:pPr>
              <a:lnSpc>
                <a:spcPct val="70000"/>
              </a:lnSpc>
              <a:buClr>
                <a:srgbClr val="000000"/>
              </a:buClr>
            </a:pPr>
            <a:r>
              <a:rPr lang="en-US" altLang="en-US" sz="1800" dirty="0">
                <a:latin typeface="Arial" charset="0"/>
                <a:cs typeface="Arial" charset="0"/>
              </a:rPr>
              <a:t>High growth, </a:t>
            </a:r>
          </a:p>
          <a:p>
            <a:pPr>
              <a:lnSpc>
                <a:spcPct val="70000"/>
              </a:lnSpc>
              <a:buClr>
                <a:srgbClr val="000000"/>
              </a:buClr>
            </a:pPr>
            <a:r>
              <a:rPr lang="en-US" altLang="en-US" sz="1800" dirty="0">
                <a:latin typeface="Arial" charset="0"/>
                <a:cs typeface="Arial" charset="0"/>
              </a:rPr>
              <a:t>elongated limbs,</a:t>
            </a:r>
          </a:p>
          <a:p>
            <a:pPr>
              <a:lnSpc>
                <a:spcPct val="70000"/>
              </a:lnSpc>
              <a:buClr>
                <a:srgbClr val="000000"/>
              </a:buClr>
            </a:pPr>
            <a:r>
              <a:rPr lang="en-US" altLang="en-US" sz="1800" dirty="0">
                <a:latin typeface="Arial" charset="0"/>
                <a:cs typeface="Arial" charset="0"/>
              </a:rPr>
              <a:t>bigger teeth,</a:t>
            </a:r>
          </a:p>
          <a:p>
            <a:pPr>
              <a:lnSpc>
                <a:spcPct val="70000"/>
              </a:lnSpc>
              <a:buClr>
                <a:srgbClr val="000000"/>
              </a:buClr>
            </a:pPr>
            <a:r>
              <a:rPr lang="en-US" altLang="en-US" sz="1800" dirty="0">
                <a:latin typeface="Arial" charset="0"/>
                <a:cs typeface="Arial" charset="0"/>
              </a:rPr>
              <a:t>atrophy of the gonads,</a:t>
            </a:r>
          </a:p>
          <a:p>
            <a:pPr>
              <a:lnSpc>
                <a:spcPct val="70000"/>
              </a:lnSpc>
              <a:buClr>
                <a:srgbClr val="000000"/>
              </a:buClr>
            </a:pPr>
            <a:r>
              <a:rPr lang="en-US" altLang="en-US" sz="1800" dirty="0">
                <a:latin typeface="Arial" charset="0"/>
                <a:cs typeface="Arial" charset="0"/>
              </a:rPr>
              <a:t>short penis,</a:t>
            </a:r>
          </a:p>
          <a:p>
            <a:pPr>
              <a:lnSpc>
                <a:spcPct val="70000"/>
              </a:lnSpc>
              <a:buClr>
                <a:srgbClr val="000000"/>
              </a:buClr>
            </a:pPr>
            <a:r>
              <a:rPr lang="en-US" altLang="en-US" sz="1800" dirty="0">
                <a:latin typeface="Arial" charset="0"/>
                <a:cs typeface="Arial" charset="0"/>
              </a:rPr>
              <a:t>they are sterile </a:t>
            </a:r>
          </a:p>
          <a:p>
            <a:pPr>
              <a:lnSpc>
                <a:spcPct val="70000"/>
              </a:lnSpc>
              <a:buClr>
                <a:srgbClr val="000000"/>
              </a:buClr>
            </a:pPr>
            <a:r>
              <a:rPr lang="en-US" altLang="en-US" sz="1800" dirty="0">
                <a:latin typeface="Arial" charset="0"/>
                <a:cs typeface="Arial" charset="0"/>
              </a:rPr>
              <a:t>40% have gynecomastia</a:t>
            </a:r>
          </a:p>
          <a:p>
            <a:pPr>
              <a:lnSpc>
                <a:spcPct val="70000"/>
              </a:lnSpc>
              <a:buClr>
                <a:srgbClr val="000000"/>
              </a:buClr>
            </a:pPr>
            <a:r>
              <a:rPr lang="en-US" altLang="en-US" sz="1800" dirty="0">
                <a:latin typeface="Arial" charset="0"/>
                <a:cs typeface="Arial" charset="0"/>
              </a:rPr>
              <a:t>insufficient masculinization</a:t>
            </a:r>
          </a:p>
          <a:p>
            <a:pPr>
              <a:lnSpc>
                <a:spcPct val="70000"/>
              </a:lnSpc>
              <a:buClr>
                <a:srgbClr val="000000"/>
              </a:buClr>
            </a:pPr>
            <a:r>
              <a:rPr lang="en-US" altLang="en-US" sz="1800" dirty="0">
                <a:latin typeface="Arial" charset="0"/>
                <a:cs typeface="Arial" charset="0"/>
              </a:rPr>
              <a:t>mental retardation </a:t>
            </a:r>
          </a:p>
          <a:p>
            <a:pPr>
              <a:lnSpc>
                <a:spcPct val="70000"/>
              </a:lnSpc>
              <a:buClr>
                <a:srgbClr val="000000"/>
              </a:buClr>
            </a:pPr>
            <a:r>
              <a:rPr lang="en-US" altLang="en-US" sz="1800" dirty="0">
                <a:latin typeface="Arial" charset="0"/>
                <a:cs typeface="Arial" charset="0"/>
              </a:rPr>
              <a:t>Barr body test positive</a:t>
            </a:r>
          </a:p>
          <a:p>
            <a:pPr>
              <a:lnSpc>
                <a:spcPct val="70000"/>
              </a:lnSpc>
              <a:buClr>
                <a:srgbClr val="000000"/>
              </a:buClr>
            </a:pPr>
            <a:endParaRPr lang="sr-Cyrl-CS" altLang="en-US" sz="1800" dirty="0">
              <a:latin typeface="Arial" charset="0"/>
              <a:cs typeface="Arial" charset="0"/>
            </a:endParaRPr>
          </a:p>
          <a:p>
            <a:pPr>
              <a:spcBef>
                <a:spcPct val="0"/>
              </a:spcBef>
              <a:buClr>
                <a:srgbClr val="000000"/>
              </a:buClr>
              <a:buNone/>
            </a:pPr>
            <a:r>
              <a:rPr lang="en-US" altLang="en-US" sz="1800" dirty="0">
                <a:latin typeface="Arial" charset="0"/>
                <a:cs typeface="Arial" charset="0"/>
              </a:rPr>
              <a:t>It occurs as a result of non-separation of chromosomes in meiosis I or II in the mother, or in meiosis I in the father</a:t>
            </a:r>
            <a:r>
              <a:rPr lang="sr-Latn-CS" altLang="en-US" sz="1800" dirty="0">
                <a:latin typeface="Arial" charset="0"/>
                <a:cs typeface="Arial" charset="0"/>
              </a:rPr>
              <a:t>.</a:t>
            </a:r>
          </a:p>
          <a:p>
            <a:pPr eaLnBrk="1" hangingPunct="1">
              <a:spcBef>
                <a:spcPct val="0"/>
              </a:spcBef>
              <a:buClr>
                <a:srgbClr val="000000"/>
              </a:buClr>
              <a:buFont typeface="Wingdings 2" pitchFamily="18" charset="2"/>
              <a:buNone/>
            </a:pPr>
            <a:endParaRPr lang="sr-Cyrl-CS" altLang="en-US" sz="1800" dirty="0">
              <a:latin typeface="Arial" charset="0"/>
              <a:cs typeface="Arial" charset="0"/>
            </a:endParaRPr>
          </a:p>
          <a:p>
            <a:pPr eaLnBrk="1" hangingPunct="1">
              <a:spcBef>
                <a:spcPct val="0"/>
              </a:spcBef>
              <a:buClr>
                <a:srgbClr val="000000"/>
              </a:buClr>
              <a:buFont typeface="Wingdings 2" pitchFamily="18" charset="2"/>
              <a:buNone/>
            </a:pPr>
            <a:r>
              <a:rPr lang="en-US" altLang="en-US" sz="1800" dirty="0">
                <a:latin typeface="Arial" charset="0"/>
                <a:cs typeface="Arial" charset="0"/>
              </a:rPr>
              <a:t>Mosaicism </a:t>
            </a:r>
            <a:r>
              <a:rPr lang="sr-Latn-CS" altLang="en-US" sz="1800" dirty="0">
                <a:latin typeface="Arial" charset="0"/>
                <a:cs typeface="Arial" charset="0"/>
              </a:rPr>
              <a:t>(47,XXY</a:t>
            </a:r>
            <a:r>
              <a:rPr lang="en-US" altLang="en-US" sz="1800" dirty="0">
                <a:latin typeface="Arial" charset="0"/>
                <a:cs typeface="Arial" charset="0"/>
              </a:rPr>
              <a:t>/46,XY or 47,XXY/46,XX)</a:t>
            </a:r>
            <a:endParaRPr lang="sr-Latn-CS" altLang="en-US" sz="1800" dirty="0">
              <a:latin typeface="Arial" charset="0"/>
              <a:cs typeface="Arial" charset="0"/>
            </a:endParaRPr>
          </a:p>
          <a:p>
            <a:pPr eaLnBrk="1" hangingPunct="1">
              <a:lnSpc>
                <a:spcPct val="70000"/>
              </a:lnSpc>
              <a:buClr>
                <a:srgbClr val="000000"/>
              </a:buClr>
              <a:buFont typeface="Wingdings 2" pitchFamily="18" charset="2"/>
              <a:buChar char=""/>
            </a:pPr>
            <a:endParaRPr lang="en-US" altLang="en-US" sz="2400" dirty="0">
              <a:latin typeface="Arial" charset="0"/>
              <a:cs typeface="Times New Roman" pitchFamily="18" charset="0"/>
            </a:endParaRPr>
          </a:p>
          <a:p>
            <a:pPr eaLnBrk="1" hangingPunct="1"/>
            <a:endParaRPr lang="en-US" altLang="en-US" sz="2400" dirty="0">
              <a:latin typeface="Arial" charset="0"/>
            </a:endParaRPr>
          </a:p>
        </p:txBody>
      </p:sp>
      <p:cxnSp>
        <p:nvCxnSpPr>
          <p:cNvPr id="9" name="Straight Arrow Connector 8"/>
          <p:cNvCxnSpPr/>
          <p:nvPr/>
        </p:nvCxnSpPr>
        <p:spPr>
          <a:xfrm flipH="1" flipV="1">
            <a:off x="7467600" y="4114800"/>
            <a:ext cx="457200" cy="38100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50181" name="irc_mi" descr="http://www.iibhg.ukim.edu.mk/obrazovanie/cda/ihugen-2006/Lectures/HumanaGenetika1-10_files/slide0014_image022.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l="34872" r="821"/>
          <a:stretch>
            <a:fillRect/>
          </a:stretch>
        </p:blipFill>
        <p:spPr bwMode="auto">
          <a:xfrm>
            <a:off x="5334000" y="1828800"/>
            <a:ext cx="3429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Arrow Connector 14"/>
          <p:cNvCxnSpPr/>
          <p:nvPr/>
        </p:nvCxnSpPr>
        <p:spPr>
          <a:xfrm flipH="1" flipV="1">
            <a:off x="7543800" y="4191000"/>
            <a:ext cx="228600" cy="38100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5156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noChangeArrowheads="1"/>
          </p:cNvSpPr>
          <p:nvPr>
            <p:ph type="title"/>
          </p:nvPr>
        </p:nvSpPr>
        <p:spPr>
          <a:xfrm>
            <a:off x="452438" y="188913"/>
            <a:ext cx="8229600" cy="1066800"/>
          </a:xfrm>
        </p:spPr>
        <p:txBody>
          <a:bodyPr>
            <a:normAutofit/>
          </a:bodyPr>
          <a:lstStyle/>
          <a:p>
            <a:pPr algn="ctr" eaLnBrk="1" hangingPunct="1"/>
            <a:r>
              <a:rPr lang="en-US" altLang="en-US" sz="4400" b="1" dirty="0">
                <a:solidFill>
                  <a:schemeClr val="tx1"/>
                </a:solidFill>
                <a:latin typeface="Arial" panose="020B0604020202020204" pitchFamily="34" charset="0"/>
                <a:cs typeface="Arial" panose="020B0604020202020204" pitchFamily="34" charset="0"/>
              </a:rPr>
              <a:t>Phenotype</a:t>
            </a:r>
          </a:p>
        </p:txBody>
      </p:sp>
      <p:pic>
        <p:nvPicPr>
          <p:cNvPr id="51204" name="irc_mi" descr="http://www.pediatrie.be/retard%20pubert%E9%20ECU/img011.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l="8058" t="18347" r="54045" b="5916"/>
          <a:stretch>
            <a:fillRect/>
          </a:stretch>
        </p:blipFill>
        <p:spPr bwMode="auto">
          <a:xfrm>
            <a:off x="1143000" y="1716087"/>
            <a:ext cx="25908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11" descr="https://www.maturski.org/BIOLOGIJA/pictures/Klinefelterov%20sindrom.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14800" y="1728787"/>
            <a:ext cx="335280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13" descr="http://plasticna-kirurgija.com/wp-content/uploads/2012/02/ginekomastija01.jp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54538" y="4446586"/>
            <a:ext cx="242887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11094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381000" y="304800"/>
            <a:ext cx="8382000" cy="1143000"/>
          </a:xfrm>
        </p:spPr>
        <p:txBody>
          <a:bodyPr/>
          <a:lstStyle/>
          <a:p>
            <a:pPr algn="ctr" eaLnBrk="1" hangingPunct="1"/>
            <a:r>
              <a:rPr lang="en-US" altLang="en-US" sz="3200" b="1" dirty="0">
                <a:solidFill>
                  <a:schemeClr val="tx1"/>
                </a:solidFill>
                <a:latin typeface="Arial" charset="0"/>
                <a:cs typeface="Times New Roman" pitchFamily="18" charset="0"/>
              </a:rPr>
              <a:t>Variation of </a:t>
            </a:r>
            <a:r>
              <a:rPr lang="en-US" altLang="en-US" sz="3200" b="1" dirty="0">
                <a:solidFill>
                  <a:schemeClr val="tx1"/>
                </a:solidFill>
                <a:latin typeface="Arial" charset="0"/>
                <a:cs typeface="Arial" charset="0"/>
              </a:rPr>
              <a:t>Klinefelter syndrome </a:t>
            </a:r>
            <a:r>
              <a:rPr lang="en-US" altLang="en-US" sz="3200" b="1" dirty="0">
                <a:solidFill>
                  <a:schemeClr val="tx1"/>
                </a:solidFill>
                <a:latin typeface="Arial" charset="0"/>
                <a:cs typeface="Times New Roman" pitchFamily="18" charset="0"/>
              </a:rPr>
              <a:t>49,XXXXY</a:t>
            </a:r>
          </a:p>
        </p:txBody>
      </p:sp>
      <p:sp>
        <p:nvSpPr>
          <p:cNvPr id="52227" name="Rectangle 6"/>
          <p:cNvSpPr>
            <a:spLocks noGrp="1" noChangeArrowheads="1"/>
          </p:cNvSpPr>
          <p:nvPr>
            <p:ph sz="half" idx="1"/>
          </p:nvPr>
        </p:nvSpPr>
        <p:spPr>
          <a:xfrm>
            <a:off x="304800" y="2133600"/>
            <a:ext cx="4038600" cy="3870325"/>
          </a:xfrm>
        </p:spPr>
        <p:txBody>
          <a:bodyPr/>
          <a:lstStyle/>
          <a:p>
            <a:pPr eaLnBrk="1" hangingPunct="1">
              <a:lnSpc>
                <a:spcPct val="90000"/>
              </a:lnSpc>
            </a:pPr>
            <a:r>
              <a:rPr lang="en-US" altLang="en-US" sz="2000" dirty="0">
                <a:latin typeface="Arial" charset="0"/>
                <a:cs typeface="Arial" charset="0"/>
              </a:rPr>
              <a:t>The phenotype corresponds to the phenotype of a person with 47,XXY</a:t>
            </a:r>
          </a:p>
          <a:p>
            <a:pPr eaLnBrk="1" hangingPunct="1">
              <a:lnSpc>
                <a:spcPct val="90000"/>
              </a:lnSpc>
            </a:pPr>
            <a:r>
              <a:rPr lang="en-US" altLang="en-US" sz="2000" dirty="0">
                <a:latin typeface="Arial" charset="0"/>
                <a:cs typeface="Arial" charset="0"/>
              </a:rPr>
              <a:t>Taller</a:t>
            </a:r>
            <a:endParaRPr lang="sr-Latn-CS" altLang="en-US" sz="2000" dirty="0">
              <a:latin typeface="Arial" charset="0"/>
              <a:cs typeface="Arial" charset="0"/>
            </a:endParaRPr>
          </a:p>
          <a:p>
            <a:pPr eaLnBrk="1" hangingPunct="1">
              <a:lnSpc>
                <a:spcPct val="90000"/>
              </a:lnSpc>
            </a:pPr>
            <a:r>
              <a:rPr lang="en-US" altLang="en-US" sz="2000" dirty="0">
                <a:latin typeface="Arial" charset="0"/>
                <a:cs typeface="Arial" charset="0"/>
              </a:rPr>
              <a:t>More pronounced mental retardation</a:t>
            </a:r>
          </a:p>
          <a:p>
            <a:pPr eaLnBrk="1" hangingPunct="1">
              <a:lnSpc>
                <a:spcPct val="90000"/>
              </a:lnSpc>
            </a:pPr>
            <a:endParaRPr lang="sr-Latn-CS" altLang="en-US" sz="2000" dirty="0">
              <a:latin typeface="Arial" charset="0"/>
              <a:cs typeface="Arial" charset="0"/>
            </a:endParaRPr>
          </a:p>
          <a:p>
            <a:pPr eaLnBrk="1" hangingPunct="1">
              <a:lnSpc>
                <a:spcPct val="90000"/>
              </a:lnSpc>
            </a:pPr>
            <a:br>
              <a:rPr lang="en-US" altLang="en-US" sz="2000" dirty="0">
                <a:latin typeface="Arial" charset="0"/>
                <a:cs typeface="Arial" charset="0"/>
              </a:rPr>
            </a:br>
            <a:r>
              <a:rPr lang="en-US" altLang="en-US" sz="2000" dirty="0">
                <a:latin typeface="Arial" charset="0"/>
                <a:cs typeface="Arial" charset="0"/>
              </a:rPr>
              <a:t>The consequence is the non-separation of chromosomes in </a:t>
            </a:r>
            <a:r>
              <a:rPr lang="en-US" altLang="en-US" sz="2000" dirty="0">
                <a:solidFill>
                  <a:srgbClr val="FF0000"/>
                </a:solidFill>
                <a:latin typeface="Arial" charset="0"/>
                <a:cs typeface="Arial" charset="0"/>
              </a:rPr>
              <a:t>meiosis I or II or mitosis in the postzygotic stage.</a:t>
            </a:r>
            <a:endParaRPr lang="en-US" altLang="en-US" sz="2000" b="1" dirty="0">
              <a:solidFill>
                <a:srgbClr val="FF0000"/>
              </a:solidFill>
              <a:latin typeface="Arial" charset="0"/>
              <a:cs typeface="Arial" charset="0"/>
            </a:endParaRPr>
          </a:p>
        </p:txBody>
      </p:sp>
      <p:pic>
        <p:nvPicPr>
          <p:cNvPr id="52228" name="Picture 8" descr="http://openi.nlm.nih.gov/imgs/512/71/3537292/3537292_JCRPE-4-223-g1.pn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2133600"/>
            <a:ext cx="4343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3920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381000" y="304800"/>
            <a:ext cx="8382000" cy="1143000"/>
          </a:xfrm>
        </p:spPr>
        <p:txBody>
          <a:bodyPr/>
          <a:lstStyle/>
          <a:p>
            <a:pPr algn="ctr" eaLnBrk="1" hangingPunct="1"/>
            <a:r>
              <a:rPr lang="en-US" altLang="en-US" sz="3200" b="1" dirty="0">
                <a:solidFill>
                  <a:schemeClr val="tx1"/>
                </a:solidFill>
                <a:latin typeface="Arial" charset="0"/>
                <a:cs typeface="Times New Roman" pitchFamily="18" charset="0"/>
              </a:rPr>
              <a:t>Variation of </a:t>
            </a:r>
            <a:r>
              <a:rPr lang="en-US" altLang="en-US" sz="3200" b="1" dirty="0">
                <a:solidFill>
                  <a:schemeClr val="tx1"/>
                </a:solidFill>
                <a:latin typeface="Arial" charset="0"/>
                <a:cs typeface="Arial" charset="0"/>
              </a:rPr>
              <a:t>Klinefelter syndrome </a:t>
            </a:r>
            <a:r>
              <a:rPr lang="en-US" altLang="en-US" sz="3200" b="1" dirty="0">
                <a:solidFill>
                  <a:schemeClr val="tx1"/>
                </a:solidFill>
                <a:latin typeface="Arial" charset="0"/>
                <a:cs typeface="Times New Roman" pitchFamily="18" charset="0"/>
              </a:rPr>
              <a:t>49,XXXXY</a:t>
            </a:r>
          </a:p>
        </p:txBody>
      </p:sp>
      <p:pic>
        <p:nvPicPr>
          <p:cNvPr id="53251" name="irc_mi" descr="http://static-content.springer.com/image/chp%3A10.1007%2F978-1-4614-1037-9_253/MediaObjects/978-1-4614-1037-9_253_Fig1_HTML.gif">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1828800"/>
            <a:ext cx="70866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800600" y="5410200"/>
            <a:ext cx="23622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b="0" dirty="0">
                <a:solidFill>
                  <a:schemeClr val="tx1"/>
                </a:solidFill>
                <a:latin typeface="Arial" pitchFamily="34" charset="0"/>
                <a:cs typeface="Arial" pitchFamily="34" charset="0"/>
              </a:rPr>
              <a:t>3 Barr bodies</a:t>
            </a:r>
          </a:p>
        </p:txBody>
      </p:sp>
      <p:cxnSp>
        <p:nvCxnSpPr>
          <p:cNvPr id="8" name="Straight Arrow Connector 7"/>
          <p:cNvCxnSpPr/>
          <p:nvPr/>
        </p:nvCxnSpPr>
        <p:spPr>
          <a:xfrm flipV="1">
            <a:off x="4953000" y="4114800"/>
            <a:ext cx="304800" cy="76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5715000" y="4953000"/>
            <a:ext cx="15240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6934200" y="4648200"/>
            <a:ext cx="30480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4505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a:xfrm>
            <a:off x="457200" y="533400"/>
            <a:ext cx="8229600" cy="1143000"/>
          </a:xfrm>
        </p:spPr>
        <p:txBody>
          <a:bodyPr>
            <a:normAutofit/>
          </a:bodyPr>
          <a:lstStyle/>
          <a:p>
            <a:pPr algn="ctr" eaLnBrk="1" hangingPunct="1">
              <a:defRPr/>
            </a:pPr>
            <a:r>
              <a:rPr lang="en-US" sz="4000" b="1" dirty="0">
                <a:solidFill>
                  <a:schemeClr val="tx1"/>
                </a:solidFill>
                <a:latin typeface="Arial" pitchFamily="34" charset="0"/>
                <a:cs typeface="Arial" pitchFamily="34" charset="0"/>
              </a:rPr>
              <a:t>Polysomy</a:t>
            </a:r>
            <a:r>
              <a:rPr lang="sr-Latn-CS" sz="4000" b="1" dirty="0">
                <a:solidFill>
                  <a:schemeClr val="tx1"/>
                </a:solidFill>
                <a:latin typeface="Arial" pitchFamily="34" charset="0"/>
                <a:cs typeface="Arial" pitchFamily="34" charset="0"/>
              </a:rPr>
              <a:t> X</a:t>
            </a:r>
            <a:r>
              <a:rPr lang="sr-Cyrl-RS" sz="4000" b="1" dirty="0">
                <a:solidFill>
                  <a:schemeClr val="tx1"/>
                </a:solidFill>
                <a:latin typeface="Arial" pitchFamily="34" charset="0"/>
                <a:cs typeface="Arial" pitchFamily="34" charset="0"/>
              </a:rPr>
              <a:t> </a:t>
            </a:r>
            <a:r>
              <a:rPr lang="sr-Latn-CS" sz="4000" b="1" dirty="0">
                <a:solidFill>
                  <a:schemeClr val="tx1"/>
                </a:solidFill>
                <a:latin typeface="Arial" pitchFamily="34" charset="0"/>
                <a:cs typeface="Arial" pitchFamily="34" charset="0"/>
              </a:rPr>
              <a:t>- 47,XXX</a:t>
            </a:r>
            <a:endParaRPr lang="en-US" sz="4000" b="1" dirty="0">
              <a:solidFill>
                <a:schemeClr val="tx1"/>
              </a:solidFill>
              <a:latin typeface="Arial" pitchFamily="34" charset="0"/>
              <a:cs typeface="Arial" pitchFamily="34" charset="0"/>
            </a:endParaRPr>
          </a:p>
        </p:txBody>
      </p:sp>
      <p:sp>
        <p:nvSpPr>
          <p:cNvPr id="54275" name="Rectangle 4"/>
          <p:cNvSpPr>
            <a:spLocks noGrp="1" noChangeArrowheads="1"/>
          </p:cNvSpPr>
          <p:nvPr>
            <p:ph sz="half" idx="1"/>
          </p:nvPr>
        </p:nvSpPr>
        <p:spPr>
          <a:xfrm>
            <a:off x="469900" y="1828800"/>
            <a:ext cx="3810000" cy="4724400"/>
          </a:xfrm>
        </p:spPr>
        <p:txBody>
          <a:bodyPr/>
          <a:lstStyle/>
          <a:p>
            <a:pPr eaLnBrk="1" hangingPunct="1">
              <a:lnSpc>
                <a:spcPct val="80000"/>
              </a:lnSpc>
              <a:buFont typeface="Wingdings 2" pitchFamily="18" charset="2"/>
              <a:buNone/>
            </a:pPr>
            <a:r>
              <a:rPr lang="en-US" altLang="en-US" sz="1600" dirty="0">
                <a:latin typeface="Arial" charset="0"/>
                <a:cs typeface="Arial" charset="0"/>
              </a:rPr>
              <a:t>Incidence</a:t>
            </a:r>
            <a:r>
              <a:rPr lang="sr-Latn-CS" altLang="en-US" sz="1600" dirty="0">
                <a:latin typeface="Arial" charset="0"/>
                <a:cs typeface="Arial" charset="0"/>
              </a:rPr>
              <a:t> 1</a:t>
            </a:r>
            <a:r>
              <a:rPr lang="en-US" altLang="en-US" sz="1600" dirty="0">
                <a:latin typeface="Arial" charset="0"/>
                <a:cs typeface="Arial" charset="0"/>
              </a:rPr>
              <a:t>:1000 women</a:t>
            </a:r>
            <a:endParaRPr lang="sr-Cyrl-CS" altLang="en-US" sz="1600" dirty="0">
              <a:latin typeface="Arial" charset="0"/>
              <a:cs typeface="Arial" charset="0"/>
            </a:endParaRPr>
          </a:p>
          <a:p>
            <a:pPr eaLnBrk="1" hangingPunct="1">
              <a:lnSpc>
                <a:spcPct val="80000"/>
              </a:lnSpc>
              <a:buFont typeface="Wingdings 2" pitchFamily="18" charset="2"/>
              <a:buNone/>
            </a:pPr>
            <a:endParaRPr lang="en-US" altLang="en-US" sz="1600" dirty="0">
              <a:latin typeface="Arial" charset="0"/>
              <a:cs typeface="Arial" charset="0"/>
            </a:endParaRPr>
          </a:p>
          <a:p>
            <a:pPr eaLnBrk="1" hangingPunct="1">
              <a:lnSpc>
                <a:spcPct val="80000"/>
              </a:lnSpc>
            </a:pPr>
            <a:r>
              <a:rPr lang="en-US" altLang="en-US" sz="1600" dirty="0">
                <a:latin typeface="Arial" charset="0"/>
                <a:cs typeface="Arial" charset="0"/>
              </a:rPr>
              <a:t>No specific symptoms and malformations</a:t>
            </a:r>
            <a:endParaRPr lang="sr-Latn-CS" altLang="en-US" sz="1600" dirty="0">
              <a:latin typeface="Arial" charset="0"/>
              <a:cs typeface="Arial" charset="0"/>
            </a:endParaRPr>
          </a:p>
          <a:p>
            <a:pPr eaLnBrk="1" hangingPunct="1">
              <a:lnSpc>
                <a:spcPct val="80000"/>
              </a:lnSpc>
            </a:pPr>
            <a:r>
              <a:rPr lang="en-US" altLang="en-US" sz="1600" dirty="0">
                <a:latin typeface="Arial" charset="0"/>
                <a:cs typeface="Arial" charset="0"/>
              </a:rPr>
              <a:t>mild mental retardation in 1/3 of patients</a:t>
            </a:r>
            <a:r>
              <a:rPr lang="sr-Cyrl-CS" altLang="en-US" sz="1600" dirty="0">
                <a:latin typeface="Arial" charset="0"/>
                <a:cs typeface="Arial" charset="0"/>
              </a:rPr>
              <a:t> </a:t>
            </a:r>
            <a:endParaRPr lang="en-US" altLang="en-US" sz="1600" dirty="0">
              <a:latin typeface="Arial" charset="0"/>
              <a:cs typeface="Arial" charset="0"/>
            </a:endParaRPr>
          </a:p>
          <a:p>
            <a:pPr eaLnBrk="1" hangingPunct="1">
              <a:lnSpc>
                <a:spcPct val="80000"/>
              </a:lnSpc>
            </a:pPr>
            <a:r>
              <a:rPr lang="en-US" altLang="en-US" sz="1600" dirty="0">
                <a:latin typeface="Arial" charset="0"/>
                <a:cs typeface="Arial" charset="0"/>
              </a:rPr>
              <a:t>High growth</a:t>
            </a:r>
            <a:endParaRPr lang="sr-Latn-CS" altLang="en-US" sz="1600" dirty="0">
              <a:latin typeface="Arial" charset="0"/>
              <a:cs typeface="Arial" charset="0"/>
            </a:endParaRPr>
          </a:p>
          <a:p>
            <a:pPr eaLnBrk="1" hangingPunct="1">
              <a:lnSpc>
                <a:spcPct val="80000"/>
              </a:lnSpc>
            </a:pPr>
            <a:r>
              <a:rPr lang="en-US" altLang="en-US" sz="1600" dirty="0">
                <a:latin typeface="Arial" charset="0"/>
                <a:cs typeface="Arial" charset="0"/>
              </a:rPr>
              <a:t>sexual development normal</a:t>
            </a:r>
          </a:p>
          <a:p>
            <a:pPr eaLnBrk="1" hangingPunct="1">
              <a:lnSpc>
                <a:spcPct val="80000"/>
              </a:lnSpc>
            </a:pPr>
            <a:r>
              <a:rPr lang="en-US" altLang="en-US" sz="1600" dirty="0">
                <a:latin typeface="Arial" charset="0"/>
                <a:cs typeface="Arial" charset="0"/>
              </a:rPr>
              <a:t>fertility usually normal </a:t>
            </a:r>
          </a:p>
          <a:p>
            <a:pPr eaLnBrk="1" hangingPunct="1">
              <a:lnSpc>
                <a:spcPct val="80000"/>
              </a:lnSpc>
            </a:pPr>
            <a:r>
              <a:rPr lang="en-US" altLang="en-US" sz="1600" dirty="0">
                <a:latin typeface="Arial" charset="0"/>
                <a:cs typeface="Arial" charset="0"/>
              </a:rPr>
              <a:t>offspring mostly normal </a:t>
            </a:r>
          </a:p>
          <a:p>
            <a:pPr eaLnBrk="1" hangingPunct="1">
              <a:lnSpc>
                <a:spcPct val="80000"/>
              </a:lnSpc>
            </a:pPr>
            <a:r>
              <a:rPr lang="en-US" altLang="en-US" sz="1600" dirty="0">
                <a:latin typeface="Arial" charset="0"/>
                <a:cs typeface="Arial" charset="0"/>
              </a:rPr>
              <a:t>primary or secondary amenorrhea, early menopause</a:t>
            </a:r>
          </a:p>
          <a:p>
            <a:pPr eaLnBrk="1" hangingPunct="1">
              <a:lnSpc>
                <a:spcPct val="80000"/>
              </a:lnSpc>
            </a:pPr>
            <a:r>
              <a:rPr lang="en-US" altLang="en-US" sz="1600" dirty="0">
                <a:latin typeface="Arial" charset="0"/>
                <a:cs typeface="Arial" charset="0"/>
              </a:rPr>
              <a:t>Bar's body positive</a:t>
            </a:r>
          </a:p>
          <a:p>
            <a:pPr eaLnBrk="1" hangingPunct="1">
              <a:lnSpc>
                <a:spcPct val="80000"/>
              </a:lnSpc>
            </a:pPr>
            <a:endParaRPr lang="en-US" altLang="en-US" sz="1600" dirty="0">
              <a:latin typeface="Arial" charset="0"/>
              <a:cs typeface="Arial" charset="0"/>
            </a:endParaRPr>
          </a:p>
          <a:p>
            <a:pPr eaLnBrk="1" hangingPunct="1">
              <a:lnSpc>
                <a:spcPct val="80000"/>
              </a:lnSpc>
            </a:pPr>
            <a:endParaRPr lang="sr-Cyrl-CS" altLang="en-US" sz="1600" dirty="0">
              <a:latin typeface="Arial" charset="0"/>
              <a:cs typeface="Arial" charset="0"/>
            </a:endParaRPr>
          </a:p>
          <a:p>
            <a:pPr eaLnBrk="1" hangingPunct="1">
              <a:lnSpc>
                <a:spcPct val="80000"/>
              </a:lnSpc>
              <a:buFont typeface="Wingdings 2" pitchFamily="18" charset="2"/>
              <a:buNone/>
            </a:pPr>
            <a:r>
              <a:rPr lang="en-US" altLang="en-US" sz="1600" dirty="0">
                <a:latin typeface="Arial" charset="0"/>
                <a:cs typeface="Arial" charset="0"/>
              </a:rPr>
              <a:t>Mosaicisms </a:t>
            </a:r>
            <a:r>
              <a:rPr lang="sr-Latn-CS" altLang="en-US" sz="1600" dirty="0">
                <a:latin typeface="Arial" charset="0"/>
                <a:cs typeface="Arial" charset="0"/>
              </a:rPr>
              <a:t>47,XX</a:t>
            </a:r>
            <a:r>
              <a:rPr lang="en-US" altLang="en-US" sz="1600" dirty="0">
                <a:latin typeface="Arial" charset="0"/>
                <a:cs typeface="Arial" charset="0"/>
              </a:rPr>
              <a:t>X</a:t>
            </a:r>
            <a:r>
              <a:rPr lang="sr-Latn-CS" altLang="en-US" sz="1600" dirty="0">
                <a:latin typeface="Arial" charset="0"/>
                <a:cs typeface="Arial" charset="0"/>
              </a:rPr>
              <a:t>/46,XX</a:t>
            </a:r>
            <a:r>
              <a:rPr lang="en-US" altLang="en-US" sz="1600" dirty="0">
                <a:latin typeface="Arial" charset="0"/>
                <a:cs typeface="Arial" charset="0"/>
              </a:rPr>
              <a:t> </a:t>
            </a:r>
            <a:endParaRPr lang="sr-Latn-CS" altLang="en-US" sz="1600" dirty="0">
              <a:latin typeface="Arial" charset="0"/>
              <a:cs typeface="Arial" charset="0"/>
            </a:endParaRPr>
          </a:p>
          <a:p>
            <a:pPr eaLnBrk="1" hangingPunct="1">
              <a:lnSpc>
                <a:spcPct val="80000"/>
              </a:lnSpc>
            </a:pPr>
            <a:endParaRPr lang="en-US" altLang="en-US" sz="1600" dirty="0">
              <a:latin typeface="Arial" charset="0"/>
              <a:cs typeface="Arial" charset="0"/>
            </a:endParaRPr>
          </a:p>
        </p:txBody>
      </p:sp>
      <p:pic>
        <p:nvPicPr>
          <p:cNvPr id="54276" name="irc_mi" descr="http://worms.zoology.wisc.edu/zooweb/Phelps/ZWK01047k.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t="5583"/>
          <a:stretch>
            <a:fillRect/>
          </a:stretch>
        </p:blipFill>
        <p:spPr bwMode="auto">
          <a:xfrm>
            <a:off x="4419600" y="2286000"/>
            <a:ext cx="4038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05179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304800" y="381000"/>
            <a:ext cx="8229600" cy="609600"/>
          </a:xfrm>
        </p:spPr>
        <p:txBody>
          <a:bodyPr/>
          <a:lstStyle/>
          <a:p>
            <a:pPr algn="ctr" eaLnBrk="1" hangingPunct="1"/>
            <a:r>
              <a:rPr lang="en-US" sz="3600" b="1" dirty="0">
                <a:solidFill>
                  <a:schemeClr val="tx1"/>
                </a:solidFill>
                <a:latin typeface="Arial" pitchFamily="34" charset="0"/>
                <a:cs typeface="Arial" pitchFamily="34" charset="0"/>
              </a:rPr>
              <a:t>Polysomy</a:t>
            </a:r>
            <a:r>
              <a:rPr lang="sr-Latn-CS" sz="3600" b="1" dirty="0">
                <a:solidFill>
                  <a:schemeClr val="tx1"/>
                </a:solidFill>
                <a:latin typeface="Arial" pitchFamily="34" charset="0"/>
                <a:cs typeface="Arial" pitchFamily="34" charset="0"/>
              </a:rPr>
              <a:t> X</a:t>
            </a:r>
            <a:endParaRPr lang="en-US" altLang="en-US" sz="3600" b="1" dirty="0">
              <a:solidFill>
                <a:schemeClr val="accent1"/>
              </a:solidFill>
              <a:latin typeface="Arial" charset="0"/>
              <a:cs typeface="Arial" charset="0"/>
            </a:endParaRPr>
          </a:p>
        </p:txBody>
      </p:sp>
      <p:sp>
        <p:nvSpPr>
          <p:cNvPr id="55299" name="Rectangle 3"/>
          <p:cNvSpPr>
            <a:spLocks noGrp="1" noChangeArrowheads="1"/>
          </p:cNvSpPr>
          <p:nvPr>
            <p:ph idx="1"/>
          </p:nvPr>
        </p:nvSpPr>
        <p:spPr>
          <a:xfrm>
            <a:off x="685800" y="1371600"/>
            <a:ext cx="5410200" cy="4648200"/>
          </a:xfrm>
        </p:spPr>
        <p:txBody>
          <a:bodyPr/>
          <a:lstStyle/>
          <a:p>
            <a:pPr eaLnBrk="1" hangingPunct="1">
              <a:lnSpc>
                <a:spcPct val="80000"/>
              </a:lnSpc>
              <a:buFont typeface="Wingdings 2" pitchFamily="18" charset="2"/>
              <a:buNone/>
            </a:pPr>
            <a:r>
              <a:rPr lang="en-US" altLang="en-US" sz="2800" b="1" dirty="0">
                <a:latin typeface="Arial" charset="0"/>
                <a:cs typeface="Arial" charset="0"/>
              </a:rPr>
              <a:t>Tetrasomy –</a:t>
            </a:r>
            <a:r>
              <a:rPr lang="en-US" altLang="en-US" sz="2800" b="1" dirty="0" err="1">
                <a:latin typeface="Arial" charset="0"/>
                <a:cs typeface="Arial" charset="0"/>
              </a:rPr>
              <a:t>Х</a:t>
            </a:r>
            <a:r>
              <a:rPr lang="en-US" altLang="en-US" sz="2800" b="1" dirty="0">
                <a:latin typeface="Arial" charset="0"/>
                <a:cs typeface="Arial" charset="0"/>
              </a:rPr>
              <a:t> (</a:t>
            </a:r>
            <a:r>
              <a:rPr lang="sr-Latn-CS" altLang="en-US" sz="2800" b="1" dirty="0">
                <a:latin typeface="Arial" charset="0"/>
                <a:cs typeface="Arial" charset="0"/>
              </a:rPr>
              <a:t>48,XXXX</a:t>
            </a:r>
            <a:r>
              <a:rPr lang="en-US" altLang="en-US" sz="2800" b="1" dirty="0">
                <a:latin typeface="Arial" charset="0"/>
                <a:cs typeface="Arial" charset="0"/>
              </a:rPr>
              <a:t>)</a:t>
            </a:r>
          </a:p>
          <a:p>
            <a:pPr eaLnBrk="1" hangingPunct="1">
              <a:lnSpc>
                <a:spcPct val="80000"/>
              </a:lnSpc>
              <a:buFont typeface="Wingdings 2" pitchFamily="18" charset="2"/>
              <a:buNone/>
            </a:pPr>
            <a:endParaRPr lang="en-US" altLang="en-US" sz="2800" b="1" dirty="0">
              <a:latin typeface="Arial" charset="0"/>
              <a:cs typeface="Arial" charset="0"/>
            </a:endParaRPr>
          </a:p>
          <a:p>
            <a:pPr eaLnBrk="1" hangingPunct="1">
              <a:lnSpc>
                <a:spcPct val="80000"/>
              </a:lnSpc>
              <a:buFont typeface="Wingdings 2" pitchFamily="18" charset="2"/>
              <a:buNone/>
            </a:pPr>
            <a:endParaRPr lang="en-US" altLang="en-US" sz="2800" b="1" dirty="0">
              <a:latin typeface="Arial" charset="0"/>
              <a:cs typeface="Arial" charset="0"/>
            </a:endParaRPr>
          </a:p>
          <a:p>
            <a:pPr>
              <a:lnSpc>
                <a:spcPct val="80000"/>
              </a:lnSpc>
            </a:pPr>
            <a:r>
              <a:rPr lang="en-US" sz="2000" dirty="0">
                <a:latin typeface="Arial" panose="020B0604020202020204" pitchFamily="34" charset="0"/>
                <a:cs typeface="Arial" panose="020B0604020202020204" pitchFamily="34" charset="0"/>
              </a:rPr>
              <a:t>Microcephaly</a:t>
            </a:r>
          </a:p>
          <a:p>
            <a:pPr>
              <a:lnSpc>
                <a:spcPct val="80000"/>
              </a:lnSpc>
            </a:pPr>
            <a:r>
              <a:rPr lang="en-US" sz="2000" dirty="0">
                <a:latin typeface="Arial" panose="020B0604020202020204" pitchFamily="34" charset="0"/>
                <a:cs typeface="Arial" panose="020B0604020202020204" pitchFamily="34" charset="0"/>
              </a:rPr>
              <a:t>oval face </a:t>
            </a:r>
          </a:p>
          <a:p>
            <a:pPr>
              <a:lnSpc>
                <a:spcPct val="80000"/>
              </a:lnSpc>
            </a:pPr>
            <a:r>
              <a:rPr lang="en-US" sz="2000" dirty="0">
                <a:latin typeface="Arial" panose="020B0604020202020204" pitchFamily="34" charset="0"/>
                <a:cs typeface="Arial" panose="020B0604020202020204" pitchFamily="34" charset="0"/>
              </a:rPr>
              <a:t>strabismus </a:t>
            </a:r>
          </a:p>
          <a:p>
            <a:pPr>
              <a:lnSpc>
                <a:spcPct val="80000"/>
              </a:lnSpc>
            </a:pPr>
            <a:r>
              <a:rPr lang="en-US" sz="2000" dirty="0">
                <a:latin typeface="Arial" panose="020B0604020202020204" pitchFamily="34" charset="0"/>
                <a:cs typeface="Arial" panose="020B0604020202020204" pitchFamily="34" charset="0"/>
              </a:rPr>
              <a:t>brachydactyly </a:t>
            </a:r>
          </a:p>
          <a:p>
            <a:pPr>
              <a:lnSpc>
                <a:spcPct val="80000"/>
              </a:lnSpc>
            </a:pPr>
            <a:r>
              <a:rPr lang="en-US" sz="2000" dirty="0">
                <a:latin typeface="Arial" panose="020B0604020202020204" pitchFamily="34" charset="0"/>
                <a:cs typeface="Arial" panose="020B0604020202020204" pitchFamily="34" charset="0"/>
              </a:rPr>
              <a:t>mental retardation </a:t>
            </a:r>
          </a:p>
          <a:p>
            <a:pPr>
              <a:lnSpc>
                <a:spcPct val="80000"/>
              </a:lnSpc>
            </a:pPr>
            <a:r>
              <a:rPr lang="en-US" sz="2000" dirty="0">
                <a:latin typeface="Arial" panose="020B0604020202020204" pitchFamily="34" charset="0"/>
                <a:cs typeface="Arial" panose="020B0604020202020204" pitchFamily="34" charset="0"/>
              </a:rPr>
              <a:t>ovarian dysfunction </a:t>
            </a:r>
          </a:p>
          <a:p>
            <a:pPr>
              <a:lnSpc>
                <a:spcPct val="80000"/>
              </a:lnSpc>
            </a:pPr>
            <a:r>
              <a:rPr lang="en-US" sz="2000" dirty="0">
                <a:latin typeface="Arial" panose="020B0604020202020204" pitchFamily="34" charset="0"/>
                <a:cs typeface="Arial" panose="020B0604020202020204" pitchFamily="34" charset="0"/>
              </a:rPr>
              <a:t>some are fertile</a:t>
            </a:r>
            <a:endParaRPr lang="sr-Latn-CS" altLang="en-US" sz="2800" dirty="0">
              <a:latin typeface="Arial" panose="020B0604020202020204" pitchFamily="34" charset="0"/>
              <a:cs typeface="Arial" panose="020B0604020202020204" pitchFamily="34" charset="0"/>
            </a:endParaRPr>
          </a:p>
          <a:p>
            <a:pPr eaLnBrk="1" hangingPunct="1">
              <a:lnSpc>
                <a:spcPct val="80000"/>
              </a:lnSpc>
            </a:pPr>
            <a:endParaRPr lang="en-US" altLang="en-US" sz="2800" dirty="0">
              <a:latin typeface="Times New Roman" pitchFamily="18" charset="0"/>
              <a:cs typeface="Times New Roman" pitchFamily="18" charset="0"/>
            </a:endParaRPr>
          </a:p>
        </p:txBody>
      </p:sp>
      <p:pic>
        <p:nvPicPr>
          <p:cNvPr id="55300" name="Picture 5" descr="https://encrypted-tbn3.gstatic.com/images?q=tbn:ANd9GcRRD1AMws7pTxx5B4wfpnIEK-Qv2HgsVFbSTVgMP6lGSQPkwiH9eQ">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2057400"/>
            <a:ext cx="42672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007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04800" y="381000"/>
            <a:ext cx="8229600" cy="609600"/>
          </a:xfrm>
        </p:spPr>
        <p:txBody>
          <a:bodyPr/>
          <a:lstStyle/>
          <a:p>
            <a:pPr algn="ctr" eaLnBrk="1" hangingPunct="1"/>
            <a:r>
              <a:rPr lang="en-US" altLang="en-US" sz="3600" b="1" dirty="0">
                <a:solidFill>
                  <a:schemeClr val="tx1"/>
                </a:solidFill>
                <a:latin typeface="Arial" charset="0"/>
                <a:cs typeface="Arial" charset="0"/>
              </a:rPr>
              <a:t>Polysomy</a:t>
            </a:r>
            <a:r>
              <a:rPr lang="sr-Latn-CS" altLang="en-US" sz="3600" b="1" dirty="0">
                <a:solidFill>
                  <a:schemeClr val="tx1"/>
                </a:solidFill>
                <a:latin typeface="Arial" charset="0"/>
                <a:cs typeface="Arial" charset="0"/>
              </a:rPr>
              <a:t> X</a:t>
            </a:r>
            <a:endParaRPr lang="en-US" altLang="en-US" sz="3600" b="1" dirty="0">
              <a:solidFill>
                <a:schemeClr val="tx1"/>
              </a:solidFill>
              <a:latin typeface="Arial" charset="0"/>
              <a:cs typeface="Arial" charset="0"/>
            </a:endParaRPr>
          </a:p>
        </p:txBody>
      </p:sp>
      <p:sp>
        <p:nvSpPr>
          <p:cNvPr id="56323" name="Rectangle 3"/>
          <p:cNvSpPr>
            <a:spLocks noGrp="1" noChangeArrowheads="1"/>
          </p:cNvSpPr>
          <p:nvPr>
            <p:ph idx="1"/>
          </p:nvPr>
        </p:nvSpPr>
        <p:spPr>
          <a:xfrm>
            <a:off x="304800" y="1295400"/>
            <a:ext cx="8229600" cy="4389438"/>
          </a:xfrm>
        </p:spPr>
        <p:txBody>
          <a:bodyPr>
            <a:normAutofit/>
          </a:bodyPr>
          <a:lstStyle/>
          <a:p>
            <a:pPr eaLnBrk="1" hangingPunct="1">
              <a:lnSpc>
                <a:spcPct val="80000"/>
              </a:lnSpc>
              <a:buFontTx/>
              <a:buNone/>
            </a:pPr>
            <a:endParaRPr lang="sr-Latn-CS" altLang="en-US" sz="1800" dirty="0">
              <a:latin typeface="Arial" charset="0"/>
              <a:cs typeface="Arial" charset="0"/>
            </a:endParaRPr>
          </a:p>
          <a:p>
            <a:pPr eaLnBrk="1" hangingPunct="1">
              <a:lnSpc>
                <a:spcPct val="80000"/>
              </a:lnSpc>
              <a:buFontTx/>
              <a:buNone/>
            </a:pPr>
            <a:r>
              <a:rPr lang="en-US" altLang="en-US" sz="2800" b="1" dirty="0">
                <a:latin typeface="Arial" charset="0"/>
                <a:cs typeface="Arial" charset="0"/>
              </a:rPr>
              <a:t>Pentasomy Х  (</a:t>
            </a:r>
            <a:r>
              <a:rPr lang="sr-Latn-CS" altLang="en-US" sz="2800" b="1" dirty="0">
                <a:latin typeface="Arial" charset="0"/>
                <a:cs typeface="Arial" charset="0"/>
              </a:rPr>
              <a:t>49,XXXXX</a:t>
            </a:r>
            <a:r>
              <a:rPr lang="en-US" altLang="en-US" sz="2800" b="1" dirty="0">
                <a:latin typeface="Arial" charset="0"/>
                <a:cs typeface="Arial" charset="0"/>
              </a:rPr>
              <a:t>)</a:t>
            </a:r>
            <a:endParaRPr lang="sr-Latn-CS" altLang="en-US" sz="2800" b="1" dirty="0">
              <a:latin typeface="Arial" charset="0"/>
              <a:cs typeface="Arial" charset="0"/>
            </a:endParaRPr>
          </a:p>
          <a:p>
            <a:pPr eaLnBrk="1" hangingPunct="1">
              <a:lnSpc>
                <a:spcPct val="80000"/>
              </a:lnSpc>
              <a:buFont typeface="Wingdings 2" pitchFamily="18" charset="2"/>
              <a:buNone/>
            </a:pPr>
            <a:endParaRPr lang="sr-Cyrl-CS" altLang="en-US" sz="1800" dirty="0">
              <a:latin typeface="Arial" charset="0"/>
              <a:cs typeface="Arial" charset="0"/>
            </a:endParaRPr>
          </a:p>
          <a:p>
            <a:pPr eaLnBrk="1" hangingPunct="1">
              <a:lnSpc>
                <a:spcPct val="80000"/>
              </a:lnSpc>
            </a:pPr>
            <a:r>
              <a:rPr lang="en-US" altLang="en-US" sz="1800" dirty="0">
                <a:latin typeface="Arial" charset="0"/>
                <a:cs typeface="Arial" charset="0"/>
              </a:rPr>
              <a:t>microcephaly </a:t>
            </a:r>
          </a:p>
          <a:p>
            <a:pPr eaLnBrk="1" hangingPunct="1">
              <a:lnSpc>
                <a:spcPct val="80000"/>
              </a:lnSpc>
            </a:pPr>
            <a:r>
              <a:rPr lang="en-US" altLang="en-US" sz="1800" dirty="0">
                <a:latin typeface="Arial" charset="0"/>
                <a:cs typeface="Arial" charset="0"/>
              </a:rPr>
              <a:t>greater mental retardation </a:t>
            </a:r>
          </a:p>
          <a:p>
            <a:pPr eaLnBrk="1" hangingPunct="1">
              <a:lnSpc>
                <a:spcPct val="80000"/>
              </a:lnSpc>
            </a:pPr>
            <a:r>
              <a:rPr lang="en-US" altLang="en-US" sz="1800" dirty="0">
                <a:latin typeface="Arial" charset="0"/>
                <a:cs typeface="Arial" charset="0"/>
              </a:rPr>
              <a:t>hypertelorism and epicanthus </a:t>
            </a:r>
          </a:p>
          <a:p>
            <a:pPr eaLnBrk="1" hangingPunct="1">
              <a:lnSpc>
                <a:spcPct val="80000"/>
              </a:lnSpc>
            </a:pPr>
            <a:r>
              <a:rPr lang="en-US" altLang="en-US" sz="1800" dirty="0">
                <a:latin typeface="Arial" charset="0"/>
                <a:cs typeface="Arial" charset="0"/>
              </a:rPr>
              <a:t>short neck </a:t>
            </a:r>
          </a:p>
          <a:p>
            <a:pPr eaLnBrk="1" hangingPunct="1">
              <a:lnSpc>
                <a:spcPct val="80000"/>
              </a:lnSpc>
            </a:pPr>
            <a:r>
              <a:rPr lang="en-US" altLang="en-US" sz="1800" dirty="0">
                <a:latin typeface="Arial" charset="0"/>
                <a:cs typeface="Arial" charset="0"/>
              </a:rPr>
              <a:t>dental abnormalities </a:t>
            </a:r>
          </a:p>
          <a:p>
            <a:pPr eaLnBrk="1" hangingPunct="1">
              <a:lnSpc>
                <a:spcPct val="80000"/>
              </a:lnSpc>
            </a:pPr>
            <a:r>
              <a:rPr lang="en-US" altLang="en-US" sz="1800" dirty="0">
                <a:latin typeface="Arial" charset="0"/>
                <a:cs typeface="Arial" charset="0"/>
              </a:rPr>
              <a:t>elbow hyperextension </a:t>
            </a:r>
          </a:p>
          <a:p>
            <a:pPr eaLnBrk="1" hangingPunct="1">
              <a:lnSpc>
                <a:spcPct val="80000"/>
              </a:lnSpc>
            </a:pPr>
            <a:r>
              <a:rPr lang="en-US" altLang="en-US" sz="1800" dirty="0">
                <a:latin typeface="Arial" charset="0"/>
                <a:cs typeface="Arial" charset="0"/>
              </a:rPr>
              <a:t>heart problems</a:t>
            </a:r>
            <a:endParaRPr lang="sr-Cyrl-CS" altLang="en-US" sz="1800" dirty="0">
              <a:latin typeface="Arial" charset="0"/>
              <a:cs typeface="Arial" charset="0"/>
            </a:endParaRPr>
          </a:p>
          <a:p>
            <a:pPr eaLnBrk="1" hangingPunct="1">
              <a:lnSpc>
                <a:spcPct val="80000"/>
              </a:lnSpc>
              <a:buFontTx/>
              <a:buNone/>
            </a:pPr>
            <a:endParaRPr lang="sr-Cyrl-CS" altLang="en-US" sz="2800" dirty="0">
              <a:latin typeface="Times New Roman" pitchFamily="18" charset="0"/>
              <a:cs typeface="Times New Roman" pitchFamily="18" charset="0"/>
            </a:endParaRPr>
          </a:p>
          <a:p>
            <a:pPr eaLnBrk="1" hangingPunct="1">
              <a:lnSpc>
                <a:spcPct val="80000"/>
              </a:lnSpc>
              <a:buFontTx/>
              <a:buNone/>
            </a:pPr>
            <a:br>
              <a:rPr lang="en-US" altLang="en-US" sz="2400" dirty="0">
                <a:latin typeface="Arial" charset="0"/>
                <a:cs typeface="Arial" charset="0"/>
              </a:rPr>
            </a:br>
            <a:r>
              <a:rPr lang="en-US" altLang="en-US" sz="2400" dirty="0" err="1">
                <a:latin typeface="Arial" charset="0"/>
                <a:cs typeface="Arial" charset="0"/>
              </a:rPr>
              <a:t>Polysomies</a:t>
            </a:r>
            <a:r>
              <a:rPr lang="en-US" altLang="en-US" sz="2400" dirty="0">
                <a:latin typeface="Arial" charset="0"/>
                <a:cs typeface="Arial" charset="0"/>
              </a:rPr>
              <a:t> X are caused by an error in the separation of chromosomes during meiosis I or II.</a:t>
            </a:r>
            <a:endParaRPr lang="sr-Latn-CS" alt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5919804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5E3AF85-DDF9-D84E-87BA-15BA68CDD9F7}"/>
              </a:ext>
            </a:extLst>
          </p:cNvPr>
          <p:cNvSpPr>
            <a:spLocks noGrp="1" noChangeArrowheads="1"/>
          </p:cNvSpPr>
          <p:nvPr>
            <p:ph type="title"/>
          </p:nvPr>
        </p:nvSpPr>
        <p:spPr>
          <a:xfrm>
            <a:off x="533400" y="381000"/>
            <a:ext cx="8305800" cy="1143000"/>
          </a:xfrm>
        </p:spPr>
        <p:txBody>
          <a:bodyPr/>
          <a:lstStyle/>
          <a:p>
            <a:pPr eaLnBrk="1" hangingPunct="1"/>
            <a:r>
              <a:rPr lang="en-US" altLang="en-US" sz="3600" b="1" dirty="0">
                <a:solidFill>
                  <a:schemeClr val="tx1"/>
                </a:solidFill>
                <a:latin typeface="Arial" charset="0"/>
                <a:cs typeface="Arial" charset="0"/>
              </a:rPr>
              <a:t>X</a:t>
            </a:r>
            <a:r>
              <a:rPr lang="sr-Latn-CS" altLang="en-US" sz="3600" b="1" dirty="0">
                <a:solidFill>
                  <a:schemeClr val="tx1"/>
                </a:solidFill>
                <a:latin typeface="Arial" charset="0"/>
                <a:cs typeface="Arial" charset="0"/>
              </a:rPr>
              <a:t>YY </a:t>
            </a:r>
            <a:r>
              <a:rPr lang="en-US" altLang="en-US" sz="3600" b="1" dirty="0">
                <a:solidFill>
                  <a:schemeClr val="tx1"/>
                </a:solidFill>
                <a:latin typeface="Arial" charset="0"/>
                <a:cs typeface="Arial" charset="0"/>
              </a:rPr>
              <a:t>syndrome (</a:t>
            </a:r>
            <a:r>
              <a:rPr lang="sr-Latn-CS" altLang="en-US" sz="3600" b="1" dirty="0">
                <a:solidFill>
                  <a:schemeClr val="tx1"/>
                </a:solidFill>
                <a:latin typeface="Arial" charset="0"/>
                <a:cs typeface="Arial" charset="0"/>
              </a:rPr>
              <a:t>47,XYY</a:t>
            </a:r>
            <a:r>
              <a:rPr lang="en-US" altLang="en-US" sz="3600" b="1" dirty="0">
                <a:solidFill>
                  <a:schemeClr val="tx1"/>
                </a:solidFill>
                <a:latin typeface="Arial" charset="0"/>
                <a:cs typeface="Arial" charset="0"/>
              </a:rPr>
              <a:t>)</a:t>
            </a:r>
          </a:p>
        </p:txBody>
      </p:sp>
      <p:sp>
        <p:nvSpPr>
          <p:cNvPr id="4" name="Rectangle 3">
            <a:extLst>
              <a:ext uri="{FF2B5EF4-FFF2-40B4-BE49-F238E27FC236}">
                <a16:creationId xmlns:a16="http://schemas.microsoft.com/office/drawing/2014/main" id="{662F4E7A-0729-3049-8E72-268275D38BB2}"/>
              </a:ext>
            </a:extLst>
          </p:cNvPr>
          <p:cNvSpPr txBox="1">
            <a:spLocks noChangeArrowheads="1"/>
          </p:cNvSpPr>
          <p:nvPr/>
        </p:nvSpPr>
        <p:spPr>
          <a:xfrm>
            <a:off x="304800" y="1726374"/>
            <a:ext cx="8229600" cy="4389438"/>
          </a:xfrm>
          <a:prstGeom prst="rect">
            <a:avLst/>
          </a:prstGeom>
        </p:spPr>
        <p:txBody>
          <a:bodyPr>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nSpc>
                <a:spcPct val="80000"/>
              </a:lnSpc>
              <a:buFontTx/>
              <a:buNone/>
            </a:pPr>
            <a:endParaRPr lang="sr-Latn-CS" altLang="en-US" sz="1800" dirty="0">
              <a:latin typeface="Arial" charset="0"/>
              <a:cs typeface="Arial" charset="0"/>
            </a:endParaRPr>
          </a:p>
          <a:p>
            <a:pPr>
              <a:lnSpc>
                <a:spcPct val="80000"/>
              </a:lnSpc>
            </a:pPr>
            <a:r>
              <a:rPr lang="en-US" altLang="en-US" sz="2200" dirty="0">
                <a:latin typeface="Arial" panose="020B0604020202020204" pitchFamily="34" charset="0"/>
                <a:cs typeface="Arial" panose="020B0604020202020204" pitchFamily="34" charset="0"/>
              </a:rPr>
              <a:t>Incidence 1:500 boys</a:t>
            </a:r>
          </a:p>
          <a:p>
            <a:pPr>
              <a:lnSpc>
                <a:spcPct val="80000"/>
              </a:lnSpc>
              <a:buFontTx/>
              <a:buNone/>
            </a:pPr>
            <a:endParaRPr lang="en-US" altLang="en-US" sz="2200" dirty="0">
              <a:latin typeface="Arial" panose="020B0604020202020204" pitchFamily="34" charset="0"/>
              <a:cs typeface="Arial" panose="020B0604020202020204" pitchFamily="34" charset="0"/>
            </a:endParaRPr>
          </a:p>
          <a:p>
            <a:pPr>
              <a:lnSpc>
                <a:spcPct val="80000"/>
              </a:lnSpc>
            </a:pPr>
            <a:r>
              <a:rPr lang="en-US" altLang="en-US" sz="2200" dirty="0">
                <a:latin typeface="Arial" panose="020B0604020202020204" pitchFamily="34" charset="0"/>
                <a:cs typeface="Arial" panose="020B0604020202020204" pitchFamily="34" charset="0"/>
              </a:rPr>
              <a:t>tall stature starting at the age of approximately 6 years</a:t>
            </a:r>
          </a:p>
          <a:p>
            <a:pPr>
              <a:lnSpc>
                <a:spcPct val="80000"/>
              </a:lnSpc>
            </a:pPr>
            <a:r>
              <a:rPr lang="en-US" altLang="en-US" sz="2200" dirty="0">
                <a:latin typeface="Arial" panose="020B0604020202020204" pitchFamily="34" charset="0"/>
                <a:cs typeface="Arial" panose="020B0604020202020204" pitchFamily="34" charset="0"/>
              </a:rPr>
              <a:t>larger teeth with longer roots than other boys</a:t>
            </a:r>
          </a:p>
          <a:p>
            <a:pPr>
              <a:lnSpc>
                <a:spcPct val="80000"/>
              </a:lnSpc>
            </a:pPr>
            <a:r>
              <a:rPr lang="en-US" altLang="en-US" sz="2200" dirty="0">
                <a:latin typeface="Arial" panose="020B0604020202020204" pitchFamily="34" charset="0"/>
                <a:cs typeface="Arial" panose="020B0604020202020204" pitchFamily="34" charset="0"/>
              </a:rPr>
              <a:t>genitourinary abnormalities such as microphallus, hypoplastic scrotum, cryptorchidism, and hypospadias</a:t>
            </a:r>
          </a:p>
          <a:p>
            <a:pPr>
              <a:lnSpc>
                <a:spcPct val="80000"/>
              </a:lnSpc>
            </a:pPr>
            <a:r>
              <a:rPr lang="en-US" altLang="en-US" sz="2200" dirty="0">
                <a:latin typeface="Arial" panose="020B0604020202020204" pitchFamily="34" charset="0"/>
                <a:cs typeface="Arial" panose="020B0604020202020204" pitchFamily="34" charset="0"/>
              </a:rPr>
              <a:t>testicular function and fertility are generally normal </a:t>
            </a:r>
          </a:p>
          <a:p>
            <a:pPr>
              <a:lnSpc>
                <a:spcPct val="80000"/>
              </a:lnSpc>
            </a:pPr>
            <a:r>
              <a:rPr lang="en-US" altLang="en-US" sz="2200" dirty="0">
                <a:latin typeface="Arial" panose="020B0604020202020204" pitchFamily="34" charset="0"/>
                <a:cs typeface="Arial" panose="020B0604020202020204" pitchFamily="34" charset="0"/>
              </a:rPr>
              <a:t>higher frequency of antisocial behavior </a:t>
            </a:r>
          </a:p>
          <a:p>
            <a:pPr>
              <a:lnSpc>
                <a:spcPct val="80000"/>
              </a:lnSpc>
            </a:pPr>
            <a:r>
              <a:rPr lang="en-US" sz="2200" dirty="0">
                <a:latin typeface="Arial" panose="020B0604020202020204" pitchFamily="34" charset="0"/>
                <a:cs typeface="Arial" panose="020B0604020202020204" pitchFamily="34" charset="0"/>
              </a:rPr>
              <a:t>there are n</a:t>
            </a:r>
            <a:r>
              <a:rPr lang="en-US" sz="2200" b="0" i="0" u="none" strike="noStrike" dirty="0">
                <a:effectLst/>
                <a:latin typeface="Arial" panose="020B0604020202020204" pitchFamily="34" charset="0"/>
                <a:cs typeface="Arial" panose="020B0604020202020204" pitchFamily="34" charset="0"/>
              </a:rPr>
              <a:t>o serious mental illness</a:t>
            </a:r>
          </a:p>
          <a:p>
            <a:pPr>
              <a:lnSpc>
                <a:spcPct val="80000"/>
              </a:lnSpc>
            </a:pPr>
            <a:endParaRPr lang="en-US" sz="2200" b="0" i="0" u="none" strike="noStrike" dirty="0">
              <a:effectLst/>
              <a:latin typeface="Arial" panose="020B0604020202020204" pitchFamily="34" charset="0"/>
              <a:cs typeface="Arial" panose="020B0604020202020204" pitchFamily="34" charset="0"/>
            </a:endParaRPr>
          </a:p>
          <a:p>
            <a:pPr>
              <a:lnSpc>
                <a:spcPct val="80000"/>
              </a:lnSpc>
            </a:pPr>
            <a:r>
              <a:rPr lang="en-US" altLang="en-US" sz="2200" dirty="0">
                <a:latin typeface="Arial" panose="020B0604020202020204" pitchFamily="34" charset="0"/>
                <a:cs typeface="Arial" panose="020B0604020202020204" pitchFamily="34" charset="0"/>
              </a:rPr>
              <a:t>The error of disjunction occur during </a:t>
            </a:r>
            <a:r>
              <a:rPr lang="en-US" altLang="en-US" sz="2200" b="1" dirty="0">
                <a:latin typeface="Arial" panose="020B0604020202020204" pitchFamily="34" charset="0"/>
                <a:cs typeface="Arial" panose="020B0604020202020204" pitchFamily="34" charset="0"/>
              </a:rPr>
              <a:t>paternal meiosis II</a:t>
            </a:r>
            <a:endParaRPr lang="sr-Cyrl-CS" altLang="en-US" sz="2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2896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533400" y="304800"/>
            <a:ext cx="8229600" cy="1143000"/>
          </a:xfrm>
        </p:spPr>
        <p:txBody>
          <a:bodyPr/>
          <a:lstStyle/>
          <a:p>
            <a:pPr eaLnBrk="1" hangingPunct="1"/>
            <a:r>
              <a:rPr lang="en-US" altLang="en-US" sz="3600" b="1" dirty="0">
                <a:solidFill>
                  <a:schemeClr val="tx1"/>
                </a:solidFill>
                <a:latin typeface="Arial" charset="0"/>
                <a:cs typeface="Arial" charset="0"/>
              </a:rPr>
              <a:t>X</a:t>
            </a:r>
            <a:r>
              <a:rPr lang="sr-Latn-CS" altLang="en-US" sz="3600" b="1" dirty="0">
                <a:solidFill>
                  <a:schemeClr val="tx1"/>
                </a:solidFill>
                <a:latin typeface="Arial" charset="0"/>
                <a:cs typeface="Arial" charset="0"/>
              </a:rPr>
              <a:t>YY </a:t>
            </a:r>
            <a:r>
              <a:rPr lang="en-US" altLang="en-US" sz="3600" b="1" dirty="0">
                <a:solidFill>
                  <a:schemeClr val="tx1"/>
                </a:solidFill>
                <a:latin typeface="Arial" charset="0"/>
                <a:cs typeface="Arial" charset="0"/>
              </a:rPr>
              <a:t>syndrome (</a:t>
            </a:r>
            <a:r>
              <a:rPr lang="sr-Latn-CS" altLang="en-US" sz="3600" b="1" dirty="0">
                <a:solidFill>
                  <a:schemeClr val="tx1"/>
                </a:solidFill>
                <a:latin typeface="Arial" charset="0"/>
                <a:cs typeface="Arial" charset="0"/>
              </a:rPr>
              <a:t>47,XYY</a:t>
            </a:r>
            <a:r>
              <a:rPr lang="en-US" altLang="en-US" sz="3600" b="1" dirty="0">
                <a:solidFill>
                  <a:schemeClr val="tx1"/>
                </a:solidFill>
                <a:latin typeface="Arial" charset="0"/>
                <a:cs typeface="Arial" charset="0"/>
              </a:rPr>
              <a:t>)</a:t>
            </a:r>
          </a:p>
        </p:txBody>
      </p:sp>
      <p:pic>
        <p:nvPicPr>
          <p:cNvPr id="58371" name="Picture 2" descr="http://3219a2.medialib.glogster.com/media/ef/ef3a5e826bd4c1693e9685399fbf9e71bdbdd8549e342e8d36211e8d37b88977/karyo.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1981200"/>
            <a:ext cx="42672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4" descr="https://intersexual.files.wordpress.com/2011/03/xyy1.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10200" y="1676400"/>
            <a:ext cx="26670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p:nvPr/>
        </p:nvCxnSpPr>
        <p:spPr>
          <a:xfrm flipH="1" flipV="1">
            <a:off x="4191000" y="5410200"/>
            <a:ext cx="228600" cy="457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8893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2400"/>
            <a:ext cx="9067800" cy="670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 Placeholder 2"/>
          <p:cNvSpPr>
            <a:spLocks noGrp="1"/>
          </p:cNvSpPr>
          <p:nvPr>
            <p:ph type="body" idx="1"/>
          </p:nvPr>
        </p:nvSpPr>
        <p:spPr>
          <a:xfrm>
            <a:off x="152400" y="762000"/>
            <a:ext cx="7772400" cy="1500187"/>
          </a:xfrm>
        </p:spPr>
        <p:txBody>
          <a:bodyPr>
            <a:normAutofit/>
          </a:bodyPr>
          <a:lstStyle/>
          <a:p>
            <a:br>
              <a:rPr lang="en-US" sz="2800" b="1" dirty="0">
                <a:solidFill>
                  <a:srgbClr val="FF0000"/>
                </a:solidFill>
                <a:latin typeface="Arial" panose="020B0604020202020204" pitchFamily="34" charset="0"/>
                <a:cs typeface="Arial" panose="020B0604020202020204" pitchFamily="34" charset="0"/>
              </a:rPr>
            </a:br>
            <a:r>
              <a:rPr lang="en-US" sz="2800" b="1" dirty="0">
                <a:solidFill>
                  <a:srgbClr val="FF0000"/>
                </a:solidFill>
                <a:latin typeface="Arial" panose="020B0604020202020204" pitchFamily="34" charset="0"/>
                <a:cs typeface="Arial" panose="020B0604020202020204" pitchFamily="34" charset="0"/>
              </a:rPr>
              <a:t>The role of autosomal aneuploidy of chromosomes in etiology syndrome</a:t>
            </a:r>
          </a:p>
        </p:txBody>
      </p:sp>
    </p:spTree>
    <p:extLst>
      <p:ext uri="{BB962C8B-B14F-4D97-AF65-F5344CB8AC3E}">
        <p14:creationId xmlns:p14="http://schemas.microsoft.com/office/powerpoint/2010/main" val="373701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algn="ctr" eaLnBrk="1" hangingPunct="1"/>
            <a:r>
              <a:rPr lang="en-US" sz="4000" b="1" i="0" u="none" strike="noStrike" dirty="0" err="1">
                <a:solidFill>
                  <a:schemeClr val="tx1"/>
                </a:solidFill>
                <a:effectLst/>
                <a:latin typeface="arial" panose="020B0604020202020204" pitchFamily="34" charset="0"/>
              </a:rPr>
              <a:t>Chromosomopathy</a:t>
            </a:r>
            <a:r>
              <a:rPr lang="en-US" sz="4000" b="1" i="0" u="none" strike="noStrike" dirty="0">
                <a:solidFill>
                  <a:schemeClr val="tx1"/>
                </a:solidFill>
                <a:effectLst/>
                <a:latin typeface="arial" panose="020B0604020202020204" pitchFamily="34" charset="0"/>
              </a:rPr>
              <a:t> </a:t>
            </a:r>
            <a:br>
              <a:rPr lang="en-US" sz="4000" b="1" i="0" u="none" strike="noStrike" dirty="0">
                <a:solidFill>
                  <a:schemeClr val="tx1"/>
                </a:solidFill>
                <a:effectLst/>
                <a:latin typeface="arial" panose="020B0604020202020204" pitchFamily="34" charset="0"/>
              </a:rPr>
            </a:br>
            <a:r>
              <a:rPr lang="en-US" sz="4000" b="1" i="0" u="none" strike="noStrike" dirty="0">
                <a:solidFill>
                  <a:schemeClr val="tx1"/>
                </a:solidFill>
                <a:effectLst/>
                <a:latin typeface="arial" panose="020B0604020202020204" pitchFamily="34" charset="0"/>
              </a:rPr>
              <a:t>(chromosomal disorders)</a:t>
            </a:r>
            <a:endParaRPr lang="en-US" altLang="en-US" sz="4000" b="1" dirty="0">
              <a:solidFill>
                <a:schemeClr val="tx1"/>
              </a:solidFill>
            </a:endParaRPr>
          </a:p>
        </p:txBody>
      </p:sp>
      <p:sp>
        <p:nvSpPr>
          <p:cNvPr id="6147" name="Content Placeholder 2"/>
          <p:cNvSpPr>
            <a:spLocks noGrp="1"/>
          </p:cNvSpPr>
          <p:nvPr>
            <p:ph idx="1"/>
          </p:nvPr>
        </p:nvSpPr>
        <p:spPr>
          <a:xfrm>
            <a:off x="457200" y="2133600"/>
            <a:ext cx="8229600" cy="4389437"/>
          </a:xfrm>
        </p:spPr>
        <p:txBody>
          <a:bodyPr/>
          <a:lstStyle/>
          <a:p>
            <a:pPr eaLnBrk="1" hangingPunct="1"/>
            <a:r>
              <a:rPr lang="en-US" dirty="0">
                <a:latin typeface="Arial" panose="020B0604020202020204" pitchFamily="34" charset="0"/>
                <a:cs typeface="Arial" panose="020B0604020202020204" pitchFamily="34" charset="0"/>
              </a:rPr>
              <a:t>pathological conditions that arise as a result of numerical or structural aberrations, both sex and autosomal chromosomes. </a:t>
            </a:r>
          </a:p>
          <a:p>
            <a:pPr eaLnBrk="1" hangingPunct="1"/>
            <a:r>
              <a:rPr lang="en-US" dirty="0">
                <a:latin typeface="Arial" panose="020B0604020202020204" pitchFamily="34" charset="0"/>
                <a:cs typeface="Arial" panose="020B0604020202020204" pitchFamily="34" charset="0"/>
              </a:rPr>
              <a:t>it is estimated that about 7.5% of conceived human embryos have some chromosomal aberration, among which the most common aberrations are autosomal chromosomes 21, 13 </a:t>
            </a:r>
            <a:r>
              <a:rPr lang="en-US">
                <a:latin typeface="Arial" panose="020B0604020202020204" pitchFamily="34" charset="0"/>
                <a:cs typeface="Arial" panose="020B0604020202020204" pitchFamily="34" charset="0"/>
              </a:rPr>
              <a:t>and 18.</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42703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p:cNvSpPr>
          <p:nvPr>
            <p:ph idx="1"/>
          </p:nvPr>
        </p:nvSpPr>
        <p:spPr>
          <a:xfrm>
            <a:off x="304800" y="2209800"/>
            <a:ext cx="8229600" cy="3962400"/>
          </a:xfrm>
        </p:spPr>
        <p:txBody>
          <a:bodyPr/>
          <a:lstStyle/>
          <a:p>
            <a:pPr eaLnBrk="1" hangingPunct="1">
              <a:buFont typeface="Wingdings 2" pitchFamily="18" charset="2"/>
              <a:buNone/>
            </a:pPr>
            <a:r>
              <a:rPr lang="en-US" altLang="en-US" sz="2800" dirty="0">
                <a:latin typeface="Arial" charset="0"/>
                <a:cs typeface="Arial" charset="0"/>
              </a:rPr>
              <a:t>The most common autosomal aneuploidies are:</a:t>
            </a:r>
          </a:p>
          <a:p>
            <a:r>
              <a:rPr lang="en-US" altLang="en-US" sz="2800" dirty="0">
                <a:latin typeface="Arial" charset="0"/>
                <a:cs typeface="Arial" charset="0"/>
              </a:rPr>
              <a:t>Down's syndrome </a:t>
            </a:r>
          </a:p>
          <a:p>
            <a:r>
              <a:rPr lang="en-US" altLang="en-US" sz="2800" dirty="0">
                <a:latin typeface="Arial" charset="0"/>
                <a:cs typeface="Arial" charset="0"/>
              </a:rPr>
              <a:t>Edwards syndrome </a:t>
            </a:r>
          </a:p>
          <a:p>
            <a:r>
              <a:rPr lang="en-US" altLang="en-US" sz="2800" dirty="0">
                <a:latin typeface="Arial" charset="0"/>
                <a:cs typeface="Arial" charset="0"/>
              </a:rPr>
              <a:t>Patau syndrome </a:t>
            </a:r>
          </a:p>
          <a:p>
            <a:endParaRPr lang="en-US" altLang="en-US" sz="2800" dirty="0">
              <a:latin typeface="Arial" charset="0"/>
              <a:cs typeface="Arial" charset="0"/>
            </a:endParaRPr>
          </a:p>
          <a:p>
            <a:pPr marL="0" indent="0">
              <a:buNone/>
            </a:pPr>
            <a:r>
              <a:rPr lang="en-US" altLang="en-US" sz="2800" dirty="0">
                <a:latin typeface="Arial" charset="0"/>
                <a:cs typeface="Arial" charset="0"/>
              </a:rPr>
              <a:t>Other autosomal </a:t>
            </a:r>
            <a:r>
              <a:rPr lang="en-US" altLang="en-US" sz="2800" dirty="0" err="1">
                <a:latin typeface="Arial" charset="0"/>
                <a:cs typeface="Arial" charset="0"/>
              </a:rPr>
              <a:t>trisomies</a:t>
            </a:r>
            <a:r>
              <a:rPr lang="en-US" altLang="en-US" sz="2800" dirty="0">
                <a:latin typeface="Arial" charset="0"/>
                <a:cs typeface="Arial" charset="0"/>
              </a:rPr>
              <a:t> are extremely rare, so their frequency cannot be predicted</a:t>
            </a:r>
            <a:endParaRPr lang="en-US" altLang="en-US" dirty="0"/>
          </a:p>
        </p:txBody>
      </p:sp>
    </p:spTree>
    <p:extLst>
      <p:ext uri="{BB962C8B-B14F-4D97-AF65-F5344CB8AC3E}">
        <p14:creationId xmlns:p14="http://schemas.microsoft.com/office/powerpoint/2010/main" val="32705824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p:nvPr>
        </p:nvSpPr>
        <p:spPr>
          <a:xfrm>
            <a:off x="0" y="704850"/>
            <a:ext cx="8839200" cy="1143000"/>
          </a:xfrm>
        </p:spPr>
        <p:txBody>
          <a:bodyPr/>
          <a:lstStyle/>
          <a:p>
            <a:pPr algn="ctr" eaLnBrk="1" hangingPunct="1"/>
            <a:r>
              <a:rPr lang="en-US" altLang="en-US" sz="3600" b="1" dirty="0">
                <a:solidFill>
                  <a:schemeClr val="tx1"/>
                </a:solidFill>
                <a:latin typeface="Arial" charset="0"/>
                <a:cs typeface="Arial" charset="0"/>
              </a:rPr>
              <a:t>Down syndrome</a:t>
            </a:r>
            <a:r>
              <a:rPr lang="sr-Latn-CS" altLang="en-US" sz="3600" b="1" dirty="0">
                <a:solidFill>
                  <a:schemeClr val="tx1"/>
                </a:solidFill>
                <a:latin typeface="Arial" charset="0"/>
                <a:cs typeface="Arial" charset="0"/>
              </a:rPr>
              <a:t>-47,XX</a:t>
            </a:r>
            <a:r>
              <a:rPr lang="en-US" altLang="en-US" sz="3600" b="1" dirty="0">
                <a:solidFill>
                  <a:schemeClr val="tx1"/>
                </a:solidFill>
                <a:latin typeface="Arial" charset="0"/>
                <a:cs typeface="Arial" charset="0"/>
              </a:rPr>
              <a:t>/XY</a:t>
            </a:r>
            <a:r>
              <a:rPr lang="sr-Latn-CS" altLang="en-US" sz="3600" b="1" dirty="0">
                <a:solidFill>
                  <a:schemeClr val="tx1"/>
                </a:solidFill>
                <a:latin typeface="Arial" charset="0"/>
                <a:cs typeface="Arial" charset="0"/>
              </a:rPr>
              <a:t> (</a:t>
            </a:r>
            <a:r>
              <a:rPr lang="en-US" altLang="en-US" sz="3600" b="1" dirty="0">
                <a:solidFill>
                  <a:schemeClr val="tx1"/>
                </a:solidFill>
                <a:latin typeface="Arial" charset="0"/>
                <a:cs typeface="Arial" charset="0"/>
              </a:rPr>
              <a:t>+21)</a:t>
            </a:r>
            <a:br>
              <a:rPr lang="sr-Latn-CS" altLang="en-US" sz="3600" b="1" dirty="0">
                <a:solidFill>
                  <a:schemeClr val="tx1"/>
                </a:solidFill>
                <a:latin typeface="Arial" charset="0"/>
                <a:cs typeface="Arial" charset="0"/>
              </a:rPr>
            </a:br>
            <a:endParaRPr lang="en-US" altLang="en-US" sz="3600" b="1" dirty="0">
              <a:solidFill>
                <a:schemeClr val="tx1"/>
              </a:solidFill>
              <a:latin typeface="Arial" charset="0"/>
              <a:cs typeface="Arial" charset="0"/>
            </a:endParaRPr>
          </a:p>
        </p:txBody>
      </p:sp>
      <p:sp>
        <p:nvSpPr>
          <p:cNvPr id="61443" name="Rectangle 3"/>
          <p:cNvSpPr>
            <a:spLocks noGrp="1"/>
          </p:cNvSpPr>
          <p:nvPr>
            <p:ph idx="1"/>
          </p:nvPr>
        </p:nvSpPr>
        <p:spPr>
          <a:xfrm>
            <a:off x="25400" y="1885950"/>
            <a:ext cx="5162550" cy="4343400"/>
          </a:xfrm>
        </p:spPr>
        <p:txBody>
          <a:bodyPr>
            <a:normAutofit lnSpcReduction="10000"/>
          </a:bodyPr>
          <a:lstStyle/>
          <a:p>
            <a:pPr eaLnBrk="1" hangingPunct="1">
              <a:lnSpc>
                <a:spcPct val="90000"/>
              </a:lnSpc>
              <a:buFont typeface="Wingdings 2" pitchFamily="18" charset="2"/>
              <a:buNone/>
              <a:defRPr/>
            </a:pPr>
            <a:r>
              <a:rPr lang="en-US" altLang="en-US" sz="2000" dirty="0">
                <a:latin typeface="Arial" charset="0"/>
                <a:cs typeface="Arial" charset="0"/>
              </a:rPr>
              <a:t>Incidence</a:t>
            </a:r>
            <a:r>
              <a:rPr lang="sr-Latn-CS" altLang="en-US" sz="2000" dirty="0">
                <a:latin typeface="Arial" charset="0"/>
                <a:cs typeface="Arial" charset="0"/>
              </a:rPr>
              <a:t> 1</a:t>
            </a:r>
            <a:r>
              <a:rPr lang="en-US" altLang="en-US" sz="2000" dirty="0">
                <a:latin typeface="Arial" charset="0"/>
                <a:cs typeface="Arial" charset="0"/>
              </a:rPr>
              <a:t>:700 newborn</a:t>
            </a:r>
            <a:endParaRPr lang="sr-Latn-CS" altLang="en-US" sz="2000" dirty="0">
              <a:latin typeface="Arial" charset="0"/>
              <a:cs typeface="Arial" charset="0"/>
            </a:endParaRPr>
          </a:p>
          <a:p>
            <a:pPr eaLnBrk="1" hangingPunct="1">
              <a:lnSpc>
                <a:spcPct val="90000"/>
              </a:lnSpc>
              <a:buFont typeface="Wingdings 2" pitchFamily="18" charset="2"/>
              <a:buNone/>
              <a:defRPr/>
            </a:pPr>
            <a:endParaRPr lang="sr-Cyrl-CS" altLang="en-US" sz="2000" dirty="0">
              <a:latin typeface="Arial" charset="0"/>
              <a:cs typeface="Arial" charset="0"/>
            </a:endParaRPr>
          </a:p>
          <a:p>
            <a:pPr eaLnBrk="1" hangingPunct="1">
              <a:lnSpc>
                <a:spcPct val="90000"/>
              </a:lnSpc>
              <a:buFont typeface="Wingdings 2" pitchFamily="18" charset="2"/>
              <a:buNone/>
              <a:defRPr/>
            </a:pPr>
            <a:br>
              <a:rPr lang="en-US" altLang="en-US" sz="2000" dirty="0">
                <a:latin typeface="Arial" charset="0"/>
                <a:cs typeface="Arial" charset="0"/>
              </a:rPr>
            </a:br>
            <a:r>
              <a:rPr lang="en-US" altLang="en-US" sz="2000" dirty="0">
                <a:latin typeface="Arial" charset="0"/>
                <a:cs typeface="Arial" charset="0"/>
              </a:rPr>
              <a:t>The frequency is influenced by the age of the mother (over 35 years of age-1:230, over 40- 1:50)</a:t>
            </a:r>
            <a:endParaRPr lang="sr-Cyrl-RS" altLang="en-US" sz="2000" dirty="0">
              <a:latin typeface="Arial" charset="0"/>
              <a:cs typeface="Arial" charset="0"/>
            </a:endParaRPr>
          </a:p>
          <a:p>
            <a:pPr marL="0" indent="0" eaLnBrk="1" hangingPunct="1">
              <a:lnSpc>
                <a:spcPct val="90000"/>
              </a:lnSpc>
              <a:buNone/>
              <a:defRPr/>
            </a:pPr>
            <a:endParaRPr lang="en-US" altLang="en-US" sz="2000" dirty="0">
              <a:latin typeface="Arial" charset="0"/>
              <a:cs typeface="Arial" charset="0"/>
            </a:endParaRPr>
          </a:p>
          <a:p>
            <a:pPr eaLnBrk="1" hangingPunct="1">
              <a:lnSpc>
                <a:spcPct val="90000"/>
              </a:lnSpc>
              <a:defRPr/>
            </a:pPr>
            <a:r>
              <a:rPr lang="sr-Latn-CS" altLang="en-US" sz="2000" dirty="0">
                <a:latin typeface="Arial" charset="0"/>
                <a:cs typeface="Arial" charset="0"/>
              </a:rPr>
              <a:t>95% </a:t>
            </a:r>
            <a:r>
              <a:rPr lang="en-US" altLang="en-US" sz="2000" dirty="0">
                <a:solidFill>
                  <a:srgbClr val="FF0000"/>
                </a:solidFill>
                <a:latin typeface="Arial" charset="0"/>
                <a:cs typeface="Arial" charset="0"/>
              </a:rPr>
              <a:t>simple</a:t>
            </a:r>
            <a:r>
              <a:rPr lang="sr-Cyrl-CS" altLang="en-US" sz="2000" dirty="0">
                <a:solidFill>
                  <a:srgbClr val="FF0000"/>
                </a:solidFill>
                <a:latin typeface="Arial" charset="0"/>
                <a:cs typeface="Arial" charset="0"/>
              </a:rPr>
              <a:t> </a:t>
            </a:r>
            <a:r>
              <a:rPr lang="en-US" altLang="en-US" sz="2000" dirty="0">
                <a:solidFill>
                  <a:srgbClr val="FF0000"/>
                </a:solidFill>
                <a:latin typeface="Arial" charset="0"/>
                <a:cs typeface="Arial" charset="0"/>
              </a:rPr>
              <a:t>trisomy</a:t>
            </a:r>
            <a:endParaRPr lang="sr-Latn-CS" altLang="en-US" sz="2000" dirty="0">
              <a:solidFill>
                <a:srgbClr val="FF0000"/>
              </a:solidFill>
              <a:latin typeface="Arial" charset="0"/>
              <a:cs typeface="Arial" charset="0"/>
            </a:endParaRPr>
          </a:p>
          <a:p>
            <a:pPr eaLnBrk="1" hangingPunct="1">
              <a:lnSpc>
                <a:spcPct val="90000"/>
              </a:lnSpc>
              <a:defRPr/>
            </a:pPr>
            <a:r>
              <a:rPr lang="sr-Latn-CS" altLang="en-US" sz="2000" dirty="0">
                <a:latin typeface="Arial" charset="0"/>
                <a:cs typeface="Arial" charset="0"/>
              </a:rPr>
              <a:t>5% </a:t>
            </a:r>
            <a:r>
              <a:rPr lang="en-US" altLang="en-US" sz="2000" dirty="0">
                <a:solidFill>
                  <a:srgbClr val="FF0000"/>
                </a:solidFill>
                <a:latin typeface="Arial" charset="0"/>
                <a:cs typeface="Arial" charset="0"/>
              </a:rPr>
              <a:t>translocation</a:t>
            </a:r>
            <a:r>
              <a:rPr lang="sr-Cyrl-CS" altLang="en-US" sz="2000" dirty="0">
                <a:latin typeface="Arial" charset="0"/>
                <a:cs typeface="Arial" charset="0"/>
              </a:rPr>
              <a:t> </a:t>
            </a:r>
          </a:p>
          <a:p>
            <a:pPr marL="0" indent="0" eaLnBrk="1" hangingPunct="1">
              <a:lnSpc>
                <a:spcPct val="90000"/>
              </a:lnSpc>
              <a:buFont typeface="Wingdings 2" pitchFamily="18" charset="2"/>
              <a:buNone/>
              <a:defRPr/>
            </a:pPr>
            <a:r>
              <a:rPr lang="sr-Cyrl-RS" altLang="en-US" sz="2000" dirty="0">
                <a:latin typeface="Arial" charset="0"/>
                <a:cs typeface="Arial" charset="0"/>
              </a:rPr>
              <a:t>    </a:t>
            </a:r>
            <a:r>
              <a:rPr lang="sr-Latn-CS" altLang="en-US" sz="2000" dirty="0">
                <a:latin typeface="Arial" charset="0"/>
                <a:cs typeface="Arial" charset="0"/>
              </a:rPr>
              <a:t>(46,XX</a:t>
            </a:r>
            <a:r>
              <a:rPr lang="en-US" altLang="en-US" sz="2000" dirty="0">
                <a:latin typeface="Arial" charset="0"/>
                <a:cs typeface="Arial" charset="0"/>
              </a:rPr>
              <a:t>/XY</a:t>
            </a:r>
            <a:r>
              <a:rPr lang="sr-Latn-CS" altLang="en-US" sz="2000" dirty="0">
                <a:latin typeface="Arial" charset="0"/>
                <a:cs typeface="Arial" charset="0"/>
              </a:rPr>
              <a:t> t</a:t>
            </a:r>
            <a:r>
              <a:rPr lang="sr-Cyrl-RS" altLang="en-US" sz="2000" dirty="0">
                <a:latin typeface="Arial" charset="0"/>
                <a:cs typeface="Arial" charset="0"/>
              </a:rPr>
              <a:t> </a:t>
            </a:r>
            <a:r>
              <a:rPr lang="sr-Latn-CS" altLang="en-US" sz="2000" dirty="0">
                <a:latin typeface="Arial" charset="0"/>
                <a:cs typeface="Arial" charset="0"/>
              </a:rPr>
              <a:t>21)</a:t>
            </a:r>
            <a:endParaRPr lang="sr-Cyrl-CS" altLang="en-US" sz="2000" dirty="0">
              <a:latin typeface="Arial" charset="0"/>
              <a:cs typeface="Arial" charset="0"/>
            </a:endParaRPr>
          </a:p>
          <a:p>
            <a:pPr>
              <a:lnSpc>
                <a:spcPct val="90000"/>
              </a:lnSpc>
              <a:defRPr/>
            </a:pPr>
            <a:br>
              <a:rPr lang="en-US" altLang="en-US" sz="2000" dirty="0">
                <a:latin typeface="Arial" charset="0"/>
                <a:cs typeface="Arial" charset="0"/>
              </a:rPr>
            </a:br>
            <a:r>
              <a:rPr lang="en-US" altLang="en-US" sz="2000" dirty="0">
                <a:latin typeface="Arial" charset="0"/>
                <a:cs typeface="Arial" charset="0"/>
              </a:rPr>
              <a:t>It occurs extremely rarely even in children with a normal karyotype due to the duplication of the q22 segment on chromosome no. 21</a:t>
            </a:r>
            <a:endParaRPr lang="sr-Latn-CS" altLang="en-US" sz="2000" dirty="0">
              <a:latin typeface="Arial" charset="0"/>
              <a:cs typeface="Arial" charset="0"/>
            </a:endParaRPr>
          </a:p>
          <a:p>
            <a:pPr eaLnBrk="1" hangingPunct="1">
              <a:lnSpc>
                <a:spcPct val="90000"/>
              </a:lnSpc>
              <a:defRPr/>
            </a:pPr>
            <a:endParaRPr lang="en-US" altLang="en-US" sz="2400" dirty="0">
              <a:latin typeface="Times New Roman" pitchFamily="18" charset="0"/>
              <a:cs typeface="Times New Roman" pitchFamily="18" charset="0"/>
            </a:endParaRPr>
          </a:p>
        </p:txBody>
      </p:sp>
      <p:pic>
        <p:nvPicPr>
          <p:cNvPr id="61444" name="Picture 5" descr="http://cdn.parenting.com/sites/parenting.com/files/styles/facebook_og_image/public/BabiesWithDownSyndrome_9_new.10_Reese_new_0.jpg?itok=tn4j8d0R">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1981200"/>
            <a:ext cx="33528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28860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152400" y="685800"/>
            <a:ext cx="8229600" cy="990600"/>
          </a:xfrm>
        </p:spPr>
        <p:txBody>
          <a:bodyPr>
            <a:normAutofit/>
          </a:bodyPr>
          <a:lstStyle/>
          <a:p>
            <a:pPr eaLnBrk="1" hangingPunct="1"/>
            <a:r>
              <a:rPr lang="en-US" altLang="en-US" sz="3200" b="1" dirty="0">
                <a:solidFill>
                  <a:schemeClr val="tx1"/>
                </a:solidFill>
                <a:latin typeface="Arial" charset="0"/>
                <a:cs typeface="Arial" charset="0"/>
              </a:rPr>
              <a:t>Mechanism</a:t>
            </a:r>
          </a:p>
        </p:txBody>
      </p:sp>
      <p:pic>
        <p:nvPicPr>
          <p:cNvPr id="62467" name="Picture 5" descr="http://www.arlingtonheritagegroup.com/blog/wp-content/uploads/2013/09/Down-syndrome-little-girl-NIH.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1100" y="1219200"/>
            <a:ext cx="25908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8" name="irc_mi" descr="http://bbs.pranovo.com/resources/figure-5-3-nondisjunction-of-chromosome-21-leading-to-down/140">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b="12210"/>
          <a:stretch>
            <a:fillRect/>
          </a:stretch>
        </p:blipFill>
        <p:spPr bwMode="auto">
          <a:xfrm>
            <a:off x="609600" y="2514600"/>
            <a:ext cx="57150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533400" y="2667000"/>
            <a:ext cx="11430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tx1"/>
                </a:solidFill>
              </a:rPr>
              <a:t>Parents</a:t>
            </a:r>
          </a:p>
        </p:txBody>
      </p:sp>
      <p:sp>
        <p:nvSpPr>
          <p:cNvPr id="8" name="Rectangle 7"/>
          <p:cNvSpPr/>
          <p:nvPr/>
        </p:nvSpPr>
        <p:spPr>
          <a:xfrm>
            <a:off x="533400" y="3886200"/>
            <a:ext cx="12954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tx1"/>
                </a:solidFill>
              </a:rPr>
              <a:t>Gametes</a:t>
            </a:r>
          </a:p>
        </p:txBody>
      </p:sp>
      <p:sp>
        <p:nvSpPr>
          <p:cNvPr id="9" name="Rectangle 8"/>
          <p:cNvSpPr/>
          <p:nvPr/>
        </p:nvSpPr>
        <p:spPr>
          <a:xfrm>
            <a:off x="533400" y="4876800"/>
            <a:ext cx="11430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tx1"/>
                </a:solidFill>
              </a:rPr>
              <a:t>Zygote</a:t>
            </a:r>
          </a:p>
        </p:txBody>
      </p:sp>
      <p:sp>
        <p:nvSpPr>
          <p:cNvPr id="10" name="Rectangle 9"/>
          <p:cNvSpPr/>
          <p:nvPr/>
        </p:nvSpPr>
        <p:spPr>
          <a:xfrm>
            <a:off x="1752600" y="3429000"/>
            <a:ext cx="19812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rPr>
              <a:t>Nondisjunction</a:t>
            </a:r>
            <a:r>
              <a:rPr lang="sr-Cyrl-RS" sz="1100" dirty="0">
                <a:solidFill>
                  <a:schemeClr val="tx1"/>
                </a:solidFill>
              </a:rPr>
              <a:t> </a:t>
            </a:r>
            <a:r>
              <a:rPr lang="en-US" sz="1100" dirty="0">
                <a:solidFill>
                  <a:schemeClr val="tx1"/>
                </a:solidFill>
              </a:rPr>
              <a:t>of chromosomes</a:t>
            </a:r>
          </a:p>
        </p:txBody>
      </p:sp>
      <p:sp>
        <p:nvSpPr>
          <p:cNvPr id="11" name="Rectangle 10"/>
          <p:cNvSpPr/>
          <p:nvPr/>
        </p:nvSpPr>
        <p:spPr>
          <a:xfrm>
            <a:off x="3429000" y="5486400"/>
            <a:ext cx="14478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err="1">
                <a:solidFill>
                  <a:schemeClr val="tx1"/>
                </a:solidFill>
              </a:rPr>
              <a:t>Trisomic</a:t>
            </a:r>
            <a:r>
              <a:rPr lang="sr-Cyrl-RS" sz="1200" dirty="0">
                <a:solidFill>
                  <a:schemeClr val="tx1"/>
                </a:solidFill>
              </a:rPr>
              <a:t> </a:t>
            </a:r>
            <a:r>
              <a:rPr lang="en-US" sz="1200" dirty="0">
                <a:solidFill>
                  <a:schemeClr val="tx1"/>
                </a:solidFill>
              </a:rPr>
              <a:t>zygote</a:t>
            </a:r>
            <a:r>
              <a:rPr lang="sr-Cyrl-RS" sz="1200" dirty="0">
                <a:solidFill>
                  <a:schemeClr val="tx1"/>
                </a:solidFill>
              </a:rPr>
              <a:t>  </a:t>
            </a:r>
            <a:r>
              <a:rPr lang="en-US" sz="1200" dirty="0">
                <a:solidFill>
                  <a:srgbClr val="FF0000"/>
                </a:solidFill>
              </a:rPr>
              <a:t>+</a:t>
            </a:r>
            <a:r>
              <a:rPr lang="sr-Cyrl-RS" sz="1200" dirty="0">
                <a:solidFill>
                  <a:srgbClr val="FF0000"/>
                </a:solidFill>
              </a:rPr>
              <a:t>21</a:t>
            </a:r>
            <a:endParaRPr lang="en-US" sz="1200" dirty="0">
              <a:solidFill>
                <a:srgbClr val="FF0000"/>
              </a:solidFill>
            </a:endParaRPr>
          </a:p>
        </p:txBody>
      </p:sp>
      <p:sp>
        <p:nvSpPr>
          <p:cNvPr id="13" name="Rectangle 12"/>
          <p:cNvSpPr/>
          <p:nvPr/>
        </p:nvSpPr>
        <p:spPr>
          <a:xfrm>
            <a:off x="1524000" y="4495800"/>
            <a:ext cx="11430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p>
        </p:txBody>
      </p:sp>
      <p:sp>
        <p:nvSpPr>
          <p:cNvPr id="14" name="Rectangle 13"/>
          <p:cNvSpPr/>
          <p:nvPr/>
        </p:nvSpPr>
        <p:spPr>
          <a:xfrm>
            <a:off x="1981200" y="4495800"/>
            <a:ext cx="11430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Cyrl-RS" sz="1200" dirty="0"/>
              <a:t>Родитељи</a:t>
            </a:r>
            <a:endParaRPr lang="en-US" sz="1200" dirty="0"/>
          </a:p>
        </p:txBody>
      </p:sp>
      <p:sp>
        <p:nvSpPr>
          <p:cNvPr id="15" name="Rectangle 14"/>
          <p:cNvSpPr/>
          <p:nvPr/>
        </p:nvSpPr>
        <p:spPr>
          <a:xfrm>
            <a:off x="2743200" y="2209800"/>
            <a:ext cx="3048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a:t>
            </a:r>
          </a:p>
        </p:txBody>
      </p:sp>
      <p:sp>
        <p:nvSpPr>
          <p:cNvPr id="16" name="Rectangle 15"/>
          <p:cNvSpPr/>
          <p:nvPr/>
        </p:nvSpPr>
        <p:spPr>
          <a:xfrm>
            <a:off x="5257800" y="2209800"/>
            <a:ext cx="3048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a:t>
            </a:r>
          </a:p>
        </p:txBody>
      </p:sp>
      <p:sp>
        <p:nvSpPr>
          <p:cNvPr id="17" name="Rectangle 16"/>
          <p:cNvSpPr/>
          <p:nvPr/>
        </p:nvSpPr>
        <p:spPr>
          <a:xfrm>
            <a:off x="2971800" y="4495800"/>
            <a:ext cx="9906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900" b="0" dirty="0">
                <a:solidFill>
                  <a:srgbClr val="FF0000"/>
                </a:solidFill>
                <a:latin typeface="Arial" pitchFamily="34" charset="0"/>
                <a:cs typeface="Arial" pitchFamily="34" charset="0"/>
              </a:rPr>
              <a:t>disomic</a:t>
            </a:r>
            <a:endParaRPr lang="sr-Cyrl-RS" sz="900" b="0" dirty="0">
              <a:solidFill>
                <a:srgbClr val="FF0000"/>
              </a:solidFill>
              <a:latin typeface="Arial" pitchFamily="34" charset="0"/>
              <a:cs typeface="Arial" pitchFamily="34" charset="0"/>
            </a:endParaRPr>
          </a:p>
          <a:p>
            <a:pPr algn="ctr">
              <a:defRPr/>
            </a:pPr>
            <a:r>
              <a:rPr lang="en-US" sz="900" b="0" dirty="0">
                <a:solidFill>
                  <a:srgbClr val="FF0000"/>
                </a:solidFill>
                <a:latin typeface="Arial" pitchFamily="34" charset="0"/>
                <a:cs typeface="Arial" pitchFamily="34" charset="0"/>
              </a:rPr>
              <a:t>gamet</a:t>
            </a:r>
            <a:r>
              <a:rPr lang="en-US" sz="900" dirty="0">
                <a:solidFill>
                  <a:srgbClr val="FF0000"/>
                </a:solidFill>
                <a:latin typeface="Arial" pitchFamily="34" charset="0"/>
                <a:cs typeface="Arial" pitchFamily="34" charset="0"/>
              </a:rPr>
              <a:t>e</a:t>
            </a:r>
            <a:endParaRPr lang="en-US" sz="900" b="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1284403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p:cNvSpPr>
          <p:nvPr>
            <p:ph type="title"/>
          </p:nvPr>
        </p:nvSpPr>
        <p:spPr>
          <a:xfrm>
            <a:off x="533400" y="228600"/>
            <a:ext cx="8229600" cy="1143000"/>
          </a:xfrm>
        </p:spPr>
        <p:txBody>
          <a:bodyPr/>
          <a:lstStyle/>
          <a:p>
            <a:pPr algn="ctr" eaLnBrk="1" hangingPunct="1"/>
            <a:r>
              <a:rPr lang="en-US" altLang="en-US" sz="3600" b="1" dirty="0">
                <a:solidFill>
                  <a:schemeClr val="tx1"/>
                </a:solidFill>
                <a:latin typeface="Arial" charset="0"/>
                <a:cs typeface="Arial" charset="0"/>
              </a:rPr>
              <a:t>Down syndrome- Phenotype</a:t>
            </a:r>
          </a:p>
        </p:txBody>
      </p:sp>
      <p:sp>
        <p:nvSpPr>
          <p:cNvPr id="63491" name="Rectangle 3"/>
          <p:cNvSpPr>
            <a:spLocks noGrp="1"/>
          </p:cNvSpPr>
          <p:nvPr>
            <p:ph idx="1"/>
          </p:nvPr>
        </p:nvSpPr>
        <p:spPr>
          <a:xfrm>
            <a:off x="228600" y="1780880"/>
            <a:ext cx="4191000" cy="5105400"/>
          </a:xfrm>
        </p:spPr>
        <p:txBody>
          <a:bodyPr>
            <a:normAutofit/>
          </a:bodyPr>
          <a:lstStyle/>
          <a:p>
            <a:pPr eaLnBrk="1" hangingPunct="1">
              <a:lnSpc>
                <a:spcPct val="80000"/>
              </a:lnSpc>
            </a:pPr>
            <a:r>
              <a:rPr lang="en-US" altLang="en-US" sz="1800" dirty="0">
                <a:latin typeface="Arial" charset="0"/>
                <a:cs typeface="Arial" charset="0"/>
              </a:rPr>
              <a:t>Oval head</a:t>
            </a:r>
          </a:p>
          <a:p>
            <a:pPr eaLnBrk="1" hangingPunct="1">
              <a:lnSpc>
                <a:spcPct val="80000"/>
              </a:lnSpc>
            </a:pPr>
            <a:r>
              <a:rPr lang="en-US" altLang="en-US" sz="1800" dirty="0">
                <a:latin typeface="Arial" charset="0"/>
                <a:cs typeface="Arial" charset="0"/>
              </a:rPr>
              <a:t>Eye slits </a:t>
            </a:r>
            <a:r>
              <a:rPr lang="en-US" altLang="en-US" sz="1800" dirty="0" err="1">
                <a:latin typeface="Arial" charset="0"/>
                <a:cs typeface="Arial" charset="0"/>
              </a:rPr>
              <a:t>mongoloidally</a:t>
            </a:r>
            <a:r>
              <a:rPr lang="en-US" altLang="en-US" sz="1800" dirty="0">
                <a:latin typeface="Arial" charset="0"/>
                <a:cs typeface="Arial" charset="0"/>
              </a:rPr>
              <a:t> placed</a:t>
            </a:r>
          </a:p>
          <a:p>
            <a:pPr eaLnBrk="1" hangingPunct="1">
              <a:lnSpc>
                <a:spcPct val="80000"/>
              </a:lnSpc>
            </a:pPr>
            <a:r>
              <a:rPr lang="en-US" altLang="en-US" sz="1800" dirty="0">
                <a:latin typeface="Arial" charset="0"/>
                <a:cs typeface="Arial" charset="0"/>
              </a:rPr>
              <a:t>hypertelorism and epicanthus</a:t>
            </a:r>
          </a:p>
          <a:p>
            <a:pPr eaLnBrk="1" hangingPunct="1">
              <a:lnSpc>
                <a:spcPct val="80000"/>
              </a:lnSpc>
            </a:pPr>
            <a:r>
              <a:rPr lang="en-US" altLang="en-US" sz="1800" dirty="0">
                <a:latin typeface="Arial" charset="0"/>
                <a:cs typeface="Arial" charset="0"/>
              </a:rPr>
              <a:t>Tongue dry, large and deeply furrowed </a:t>
            </a:r>
          </a:p>
          <a:p>
            <a:pPr eaLnBrk="1" hangingPunct="1">
              <a:lnSpc>
                <a:spcPct val="80000"/>
              </a:lnSpc>
            </a:pPr>
            <a:r>
              <a:rPr lang="en-US" altLang="en-US" sz="1800" dirty="0">
                <a:latin typeface="Arial" charset="0"/>
                <a:cs typeface="Arial" charset="0"/>
              </a:rPr>
              <a:t>Lips dry and chapped </a:t>
            </a:r>
          </a:p>
          <a:p>
            <a:pPr eaLnBrk="1" hangingPunct="1">
              <a:lnSpc>
                <a:spcPct val="80000"/>
              </a:lnSpc>
            </a:pPr>
            <a:r>
              <a:rPr lang="en-US" altLang="en-US" sz="1800" dirty="0">
                <a:latin typeface="Arial" charset="0"/>
                <a:cs typeface="Arial" charset="0"/>
              </a:rPr>
              <a:t>Mental retardation - IQ &lt;50 </a:t>
            </a:r>
          </a:p>
          <a:p>
            <a:pPr eaLnBrk="1" hangingPunct="1">
              <a:lnSpc>
                <a:spcPct val="80000"/>
              </a:lnSpc>
            </a:pPr>
            <a:r>
              <a:rPr lang="en-US" altLang="en-US" sz="1800" dirty="0">
                <a:latin typeface="Arial" charset="0"/>
                <a:cs typeface="Arial" charset="0"/>
              </a:rPr>
              <a:t>Bones short and broad </a:t>
            </a:r>
          </a:p>
          <a:p>
            <a:pPr eaLnBrk="1" hangingPunct="1">
              <a:lnSpc>
                <a:spcPct val="80000"/>
              </a:lnSpc>
            </a:pPr>
            <a:r>
              <a:rPr lang="en-US" altLang="en-US" sz="1800" dirty="0">
                <a:latin typeface="Arial" charset="0"/>
                <a:cs typeface="Arial" charset="0"/>
              </a:rPr>
              <a:t>The hand is short and wide, with grooves for four fingers on the palm</a:t>
            </a:r>
          </a:p>
          <a:p>
            <a:pPr eaLnBrk="1" hangingPunct="1">
              <a:lnSpc>
                <a:spcPct val="80000"/>
              </a:lnSpc>
            </a:pPr>
            <a:r>
              <a:rPr lang="en-US" altLang="en-US" sz="1800" dirty="0">
                <a:latin typeface="Arial" charset="0"/>
                <a:cs typeface="Arial" charset="0"/>
              </a:rPr>
              <a:t>The big toe and the toe next to it on the foot are more apart </a:t>
            </a:r>
          </a:p>
          <a:p>
            <a:pPr eaLnBrk="1" hangingPunct="1">
              <a:lnSpc>
                <a:spcPct val="80000"/>
              </a:lnSpc>
            </a:pPr>
            <a:r>
              <a:rPr lang="en-US" altLang="en-US" sz="1800" dirty="0">
                <a:latin typeface="Arial" charset="0"/>
                <a:cs typeface="Arial" charset="0"/>
              </a:rPr>
              <a:t>Congenital anomalies of the heart</a:t>
            </a:r>
          </a:p>
          <a:p>
            <a:pPr eaLnBrk="1" hangingPunct="1">
              <a:lnSpc>
                <a:spcPct val="80000"/>
              </a:lnSpc>
            </a:pPr>
            <a:r>
              <a:rPr lang="en-US" altLang="en-US" sz="1800" dirty="0">
                <a:latin typeface="Arial" charset="0"/>
                <a:cs typeface="Arial" charset="0"/>
              </a:rPr>
              <a:t>Increased risk of leukemia and premature aging </a:t>
            </a:r>
          </a:p>
          <a:p>
            <a:pPr eaLnBrk="1" hangingPunct="1">
              <a:lnSpc>
                <a:spcPct val="80000"/>
              </a:lnSpc>
            </a:pPr>
            <a:r>
              <a:rPr lang="en-US" altLang="en-US" sz="1800" dirty="0">
                <a:latin typeface="Arial" charset="0"/>
                <a:cs typeface="Arial" charset="0"/>
              </a:rPr>
              <a:t>The highest percentage dies during the first 3 years of life they can live up to 50-60 years</a:t>
            </a:r>
            <a:endParaRPr lang="en-US" altLang="en-US" sz="2400" dirty="0">
              <a:latin typeface="Times New Roman" pitchFamily="18" charset="0"/>
              <a:cs typeface="Times New Roman" pitchFamily="18" charset="0"/>
            </a:endParaRPr>
          </a:p>
          <a:p>
            <a:pPr eaLnBrk="1" hangingPunct="1">
              <a:lnSpc>
                <a:spcPct val="90000"/>
              </a:lnSpc>
            </a:pPr>
            <a:endParaRPr lang="en-US" altLang="en-US" sz="2000" dirty="0"/>
          </a:p>
        </p:txBody>
      </p:sp>
      <p:pic>
        <p:nvPicPr>
          <p:cNvPr id="63492" name="irc_mi" descr="https://www.netterimages.com/images/vpv/000/000/010/10672-0550x0475.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l="4755" t="2515" r="5174" b="3073"/>
          <a:stretch>
            <a:fillRect/>
          </a:stretch>
        </p:blipFill>
        <p:spPr bwMode="auto">
          <a:xfrm>
            <a:off x="4611688" y="1676400"/>
            <a:ext cx="4075112" cy="494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3" name="Picture 7" descr="Резултат слика за down syndrome karyotyp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2200" y="2667000"/>
            <a:ext cx="2971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73344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a:xfrm>
            <a:off x="228600" y="304800"/>
            <a:ext cx="7315200" cy="685800"/>
          </a:xfrm>
        </p:spPr>
        <p:txBody>
          <a:bodyPr/>
          <a:lstStyle/>
          <a:p>
            <a:pPr eaLnBrk="1" hangingPunct="1"/>
            <a:r>
              <a:rPr lang="en-US" altLang="en-US" sz="3600" b="1" dirty="0">
                <a:solidFill>
                  <a:schemeClr val="tx1"/>
                </a:solidFill>
                <a:latin typeface="Arial" charset="0"/>
                <a:cs typeface="Arial" charset="0"/>
              </a:rPr>
              <a:t>Down syndrome - Karyotype</a:t>
            </a:r>
          </a:p>
        </p:txBody>
      </p:sp>
      <p:pic>
        <p:nvPicPr>
          <p:cNvPr id="64515" name="Picture 5" descr="http://www.healthcare-online.org/images/10404448/10404448.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1066800"/>
            <a:ext cx="28194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AutoShape 9" descr="data:image/jpeg;base64,/9j/4AAQSkZJRgABAQAAAQABAAD/2wCEAAkGBxQTEhQUEhQUFhQXFxcYFxgUFBUXGBUUFhgXFxcXFxcYHCggGBolHBcXITEhJSkrLi4uFx8zODMsNygtLisBCgoKBwcHGgcMGisZFBkrKysrKysrKysrKysrKysrKysrKysrKysrKysrKysrKysrKysrKysrKysrKysrKysrK//AABEIAKIBNwMBIgACEQEDEQH/xAAbAAABBQEBAAAAAAAAAAAAAAAAAQIEBQYDB//EADwQAAIBAgQEAwYEBAYCAwAAAAECAAMRBBIhMQUGE0EiUWEHcYGRobEjMsHwFEJy0TNSYoKy4SSiFjRD/8QAFAEBAAAAAAAAAAAAAAAAAAAAAP/EABQRAQAAAAAAAAAAAAAAAAAAAAD/2gAMAwEAAhEDEQA/APWYKYAxIEXiuPFK1x2vpEwGMzgHXW++9x2Pw1+BkfmfCipQJJIC7kGxyjUi/uv8pW8u1qYDJSYMFKH81zcsFPfyNoGmA8pzFcXIBBI3AtpInFeIimMikdRlJA8h5n0mf4Fhaoqkna+rAnx7aW7G+5gbBHvbuIVCBvGUFsAP3feZD2gviSwp0/w6NQWauGINPWxVQBo3kbwNgGvrHE6E+X6zN8s8Wz2puSXUZSx//QjZx6nv62nXnutUXBN0qgpOalMByL2uTfTztAvKdUE+u/7/AH3nQNMV7O3xBVhia/XZS2U5AmVSKelhvrfWbYCApjDHs1gSdgLygwvMKu+UAaXP5gTYbwLuF46mNddhf6SrPFENTp3AbW3uHe2xECyjpypNcA7XAP8A1O1LU2gITFvMfxHmwJWZCAPHkS2pLaACwN+9tfKabF45KdPqObL5ny0/uIEhjrFDSo4Xx+jXZlpsGKkXt6gkf8TLW8DpeNzQTykatilU6mBIvEJhT1t5fpKPivHRTNiLC9r+Xr7oF3CMoVMyg/P3jQ/UR8AhIHHOKLh6QZiLscoubDa85cE4kK9mX8puDrcZgAdP/b6QLSEq14wjPlGhJsL7X9fSWNGpmUN5gH5wHwiiNqsFUsTYAXP2gLCQ8PxFHNlOv1H7OnxldzBzBToPkeoqGykAnVr63F4F7FEj4HEipTVxbUdtvh6SUkBQIR0IHGEUiIIFbzLixTwz3XOWBAW9s1xa1+w139Jk+Qq+dsrYZaJUC5BBvZs2+5uEJuYe0rFg1Ep9SrTNMXvT7l9LG/zlvyRQvQDFg7Mr+O1iw1VL+os0DJV+N0sbxEDpVabo5yVQQVdaQa4IvaxsQPgZ6dhqAUevc/vtPI+AipSxVJKtTDsFxBSyizEBnUknsbkaT17DnwjzGh96mx+0DrG1qS1EKMAQexGkdaAa1ydgCfkDAxuBwKLXzLr4yASwut7gCw3Aa3ylpzfR6uFS2/UVgNddLHUeQY/KYPlWlw6piqXRxFZ6hYPkNR8ha7MQFNgQCL2mo9oQqHCUBSxIw7aMWIFmFrWN/n8IE3lChlW53LOp0toMuUHz0B1mnBmR5GWqKP42ITEN1T40UKAOmfCbbnvNXA5cUzGi+Xft8m/WYngWBZWuEVRkqEkaHMVsffrebfHn8F/p8jPJ+UuNU2xKotQsWGS1m3ZW0GlrQPV8cpNJwpsTYXHlufoJQ8EId2UurlT5ahbXNzbXUAfOTeaOJGjhC6qzs3hVV3Jewv8AC9/hM9yOlqtQ+K/hzFrXLMrnWx0NgIG3j6X21jI9O/8AS32MDzrEcAD8RDdGmV6gqGpqGzKQxHqbi3xmn5mwBr4CpTU2awymwaxXXY7/AJdpncLzajYlKYp1LtXZD4dB4ioa/lNRxjHCjgnqkXCpmt52VjAw3sxwZSpVcmqT+GD1FVQblwpUL6PtPTp57yrzRSr4jpUw9yiMboVChaiDW/neehQHK1pkOc6NWn41Gek/hbQ3p6/m0+/aa2UHPVWsuE/AZVqNVpqC4JXKTZr289IHXk/GF6IuSbZgC25tob/MfOU/MfDA7sTlIcAEEnuALHtaM9nZxQNUYs0i2bTpjYFW+f5RK7m/hL1cRUIxb0hlSygiwIB1IO4MDd8MTKmU/wAth/6qf1kuQeEXya6nw39/TpydAzHtG4T/ABNGihAIFS5BFwbhh3M68kcIGGoUqKggA1G19TYdz/mnPnvF0VNCnWt48xAPmPL5y04BlyU8n5RTUrrfwknv/tEDz6vw7EtWNRajqq1NKYCLfLUvqxBtcT03CnQjyLD63H0ImUfEq9YOtUgFgAoK2JU2+81eH/m/qP2A/SB2lDz23/g1QHKFjTAZRc3zg2HwBl9Mt7SeMjCYRapAt1kGvubaBV+zum7NUqNX6yhwii1iuRSWv/uZYvtF4aj1UY4ZsQTTGYAIQuUkKbsfftD2X8aGKWq4K+FyPCCN1pnUEDyOsp/aPzVWw+MZEWsUVFHgUFc1iSL79xA33LKgUEVUNNRTp2QkErYFbaeirLtZS8uVi9Cm53anSJ9Caasf+UukgLCBMSAmaIFiEQ2gYzmzhrGuzXtmNtbWvaw3Hvl/y3hBRpKgt4QoNu5yhj9WPzk3F4cOQSNR94+hSy39SPoAP0geZcV4L/D42p00BBqCsCddCc5Kgd7g/OekYWqGuVNwwDD46H/jf4znxLhqVbMw8YFr+nkZ2w9DL9h6D+5J+0CQBGVx4HIFzlNr7G+lvrOq7QgZDhnDMtRGalTDU1Y9RVA/lIIHcRvP/BqeIp4enVQuFBsovqwHptNUaY+H398dXQMACL22gZTkLgyYaiERcgLO9jqb2VRc99LzVznSo2udNfLsB2HznW0CNxgHoNbU629+R7Tyzk7C4hcTQLUaKre9wxuoKkG2mv8A3PXatPMpB87/AHH2JlPR4QtMgqNRqB6/2gRebVqnBL0EV3BXRzYWBXXQSq5AqVTTqmutNanVU2p6+EgLqe9iSPSbFsOGp5CTaw19R3kbD4BUAVFAGl7eQOb4kmBNjl2b+lvsY2Opn5QPLKlfEDHFVpoEXEAiytcJn1JO2xM23MZYYBsmrdM2BFwTlAAI9bywbAqGuddb6d50qYXNSyN5DX1/tA815GoVhiiXyBSBoqEH/Ep6XvrreeoyuwnDQjX8vv8A21v8pYwFAmZ9o5/8PLYkM4BynxAXBuvrpNQpnDHYZaigN2Nx74GP9neGALlRUsWVQahuSAj/AN5z5nwgfEA9EuMgDENbKNbG3ea/AYQU2uPO/wAf3f5xMVggToPgf1gcuC/4QOvbffQBdflLATnRp5QB+77mdBAwvtR4FUxLUMlQIFpve+xuRNDy7SNPDoHILJh0zFdASA9yB2uZY8RwCVgucare3uO4+kdhqQUEW02t5KBYD7n4wPJeH8jt/FUaiYlinVFRqbb2LFyAR7/rPWsMND/U33t+k4pgFU3UWPnvb3DzkpFsABsICyj52wK1sOqOLjqqdADsGl5GYmiHXKwuL39xgZHkTgyUHqmmLZ6i6AAWC07Hb1I+clY7h6O9QstyzNc+hP8AbymgwmFWn+XTyA7XNz8z9hHVcOt82XU6/HzgMwiAZwNgVA+FOmJMQzhRSw13JJPx/QbfCd1EBKhixHMWArRpjjOd4CGOBjYogZ7BYKoMZUqMl7tUvUKqPwiqdMLUBzNqLFDoMpNgbFtEIhgIDhpFMQCLcQGNKirwtHxa1TRQGmocVci5nqsGpgZ/zEIgOh0/EX/LLiBgCiPtORM6gwFnImdC0YYGZ5iwlR69JlQkL0ypCZvGKys9nuOh4F1bXMGI7WOltACOEAjRHCKAICWmZ5uwdRynTUs+R1pk02YUqxKFKgZT+G418TC1r6jVW1ERhAYYgi2gYBeK0bHQKDiuEqZ8QydU58OgADm1w75lp62Ryp3FjciSuA0yqPZWWmajGirKylaWVdMraqM4qEA2sCNBLOEAixIogBlY+Hb+LDXfIaFRTqcqtnpZbDYMRmPwlqxiMYFbwGkyUQr5rh6v5ySxHVqFSSd7rY39ZYiEcIDbRI8iBUQKrH0G69BwamVRVDBScouhsxXbNfQH4SByjT0dslWldaY6dRKwIsG8bvUA6lZr+Nl08I1b8x0d42ATosYBHWgK8ImaEBWM5x7CMgOzAAsdgL6/SQcFXYnx2NyQCPiQPkJE5wqKuBxGcEqVCta98pIva2t7CUPIeIQU3pUmdkQ03BqZibu2oJbW9r/OBpeI8VSnUFK/jKhhe+t+2glgDPOeasdVXH1jlJRBTIYOAAAgbUX8/vN7w2rmpIfS3y0/SBJj1GsZB6gVXY7KrE+4CBGfGeOwGl7H3ef1nbGYkU0zHU3sJgeCcdWtiCVVwWSpqScv5M4I1/SWftKxtWmlAUQxdi35UDWA3JuRaBoab58rAnxWIB7ZSLn5XH+6T0lHypjWrUKdRwQxpqDmFjcM6m4HuEvFMDplvIb19bDU728/S/YyWrb+4/aYzhPGD/F9M7FnC6jcEnXz0Bga5WBFxta/w3jaVYMLqQR6G4lLzNixR4fVYi/gCWvbU+EXPvtKP2ZY81Eq3I8NQp4TdbZEIA07EN8zA3qxYgMWARrCDGKYHMxIrRIBFtAGQ+P4o0qJdRewv8L6mBKVgYObC8z/AALi5qsQ24tsP5WOUi/vIM4c08UdK2VLjKgbvrvtb1gadWvHCRsETY30OmnkWRGP1YySDAIkpucOKPQpBqY95te3kPtIfJfMJxCN1AA6XLa6aaj3aEX90DSExwM845Yx2KqV6vUcOBeoSp0VSG6Yse9xpbyno0BbxYkd5nsBeA0wlTh+NZntlIFiQfQbkfKSOLcUShlz3JYXGVb6eekCxURTI2AxQqKGHf7HY/vyIkqByYQiuIsBXnOdSJzgZv2jV2Th1ZkdUfNTylxdSc35T5XFxeY72YcXrVq1YVGoMpRGtSPiRg4ADD1uZ6bxbBdai1MWvdTqLg5TtaVHB+BilUZvDdrEkIFIAN9SN9QPrA809ruGDcRY5cWb0ad+gBlvrYEnfSep8rUiuGpK17qlMG+9+mh19dYnGeX0rVOoSwJABsxsQu2g0ljgqOUW13Fr72AVRf5QO8h8Y/8Ar17mw6bC59RaT2WR8Zg1q0qlJwCrrYg6g99R5aQPMuTuBUqNYGmtK4pVtUOviUaHXWbfm7pgU2quEUXFy2XfXf4GR+GcupRb8OklM2ceAWvn07dtj8JdcWwYqqAwDC1rNYjffWBX8uVkamnTYMlnAKm4OV/P/dLm8hcPwoQBVACqDawsLsQTb5CTbQFTv7j9p5hwmlWHEKJ/DKGrWuVFmyEVMt/iZ6gq7j/SftMVwbDVVxFmVgEYttobggAG2pMCZz3QD8Nrgsy2OYMvYq5K39POUnsvwfT6t6mfMVYaWA8DDQTYcbwDVMK9JbFiF32Nt/rKzlPhLUrl1yu24BuLAW+5+kDULHRBFgMG8eY0iOEDmwjZ2jGEBkgcx45aNBqj6qqEkedztJ9pS83cHOJWmLnKt7gGxv2Ou4sTAxns4xVd8RXFQ02pFFNM0muqhnsFt6fpI1PFueN1Ur1gaZrHp08xzXCgqPLKLnSbLk3l1cIjWChmfM5UWBI0UfAfWRcbyvfEmrcgmqKgewIVQRdfTQQNVRGr/wBQ+iIPuDOs5UBpc6EksR5ZiWt8L2+E6gQIHMVVUwldn/KEJNxe2huflML7Mlol6/TN70hm07Wbue+hm75jwHXw7Utw2jC9rr5aSk5O5WXC9cKLLVvp5EoEtfvt8LwMr7POKU6mIdUUhiqqSdPCjqO3xHxnqUyvBeVKWGrdSmgUtZTY3sAcxOv9IHymqEAhVcim5G4W4+EUiNxFMtTqKNCykD3mB59y7xjGPWTr0FSk9Kr4gczFwhcG1vCDYw9o/Mn8PiqVI0WqA0mN1tcbDudhvLXgnL+IouOpWWomR6YHTykZgBcEG1hqZXe1DA4w1aNXBoXGRlqanbS2g189RA1HKmJ6mHpVAuQNTpkL5bn9ZeSj5TouuGorUvnFNFbtdlWxOvrLyAjCJFhAWNKx0ICCc3BscoGbtmva/rbW06xDAyi8ZrnDYavdCWpYd6yqq6dUjO7BmDLSAzWy5mv2IBmrEinhlE9MmlTPTt07ov4YFrZNPDsNvIeUliAQhCA1xobb9vK/6TKcR5melhlZ+mKzNWH83TVaNUoxuRqbZQAbEk3tYNbWzkcMmUplGU3uthY5iSbj1JJ+MBU11G3Y+naPtFhABOZp63/fwnSEDNV+JYkrWCU1NRMStJVp5X/DNKnVv+K9IM1mN9Ra/wDNa5uOE1+pSp1L3zKpvlykm2t1ucuva595jsTw6k4YPTRgzBmuo1cAKG/qygC/kJIo0lRQqgBVAAAFgANAABsAID4QhACIl4sIBCEIDQIjCOiwM/xPi1Sk2IuiFadFKlOxdmdmZl8ahfCAQNFzEjX0kvhGJaojdTKXRyjWQpYgBhdCzZTZlOjMDcEHWwmV8KjZsyK2ZcjXF8ya+Eg7jxHT1iYXDLTXKihRcm2upOpJJ1JPmYHSKsSLAeZV1sTV/iOiopqrUXdHOZj1FamviTwgKM+wYk/6ba2c4tRUsGsMwUqD3CsQSL+RKr8hAgcDrVXRnqtTcFj02p02p5qQsAxBdt2DEa/lKyztGUKaoqqoCqoAUAaBQLAAeQE6wGwBiiBECuxeJdK9FAqdOpnzMWOcMqMwAXLbLpfNm9Ld5D5a4tUrhuqFHgpVFsjJ4aubbMxzqMulQWza+EWl09FSVYgXUnKfIkFTb4EicMFw+lRv0kVL2vlHYXsPQC5sBoL6QJJnWcyNZ0EBCIRYQCEIQCEIhaAsIQgEIQgECYjMBvC8BYRocHYiOgEIQgEIRAYCwhCAQhCAgixGhAWEIQGsIwx94hEAAgwiqItoCaxpj7RDAaRKvm3igw2FaoWC7DMe2ZgoP1+ktbTO8/Uc1FBYEZgTmIts1tDvrbSBX8n8YNZm6dTqU1yjN/qY7eulz8JshMlyLwmnRp5kCg1Cahy21Oirt6X+c1kB8AIAxYBCEIBCEIBCEICVagVSx+H6ykwGO6rWBDC9m9O/wOssOMYXqUityCDfQ2v5iVnB8L03YD+bc+o9YFu9fLTDMdctyTa20g4DHl7ncAX02K9/jG8bwTVaKhddjbzA7fIiV3KOAXDq1NRZSSxuT4fTXt6QNQDHL+hPynOgLKt/IfaLUBytbfK1vfYwMhwbE4hq5DVVbxHMltUAJ317i3ad+c8QwoCirlOoHF1JzWU2CgjUe/0knhVLxra4Ntbjcep87xvNOBNQUiATYvcg2sCzGBE5DwlenRTr1A+oyEb5bHf1/tNfKTl3DMlNEYWsWI92oH/I/KXUAhFiQCEIhgMxD5Vvqe2k5Yere3kdj9wfWVXO+IrphD/DBesWyrmvYA2udPQGQORGxJpEYoJnFW4KEkMpQ+fle2kDR4rGqjBDv7tJIR7rmOlt/eDYzzvm3CY6pj3ajVRKKdOwdATcHMxU9r7TZ8WR2wtYU7Bz+W+wOQDX6wJSYm528NwL+/b4dpIAmQ5Qp4padVcS9NtQafTUgLraxvvc5ZsICCRuJYwUluxAv5m2p9ZJMzXOwDFEN7Zcx28gNjvv9oF5gaxZbnS32sCPvImE4oK3iTYEgm4IFr6n00lbw8PUwFVRmZspUXNiQBbf3SHy1RFIlFUKrKu3e3/RMDYUzcAkb6x8SLAIhixGgAnn3tixVammHahTWobsCD2umjdttZ6FPPvauGLYcK2U2fUoWGqqACB27/CBI9leLqVMJTNUWqB6wYD+sHTX1tLHjXGmSqigpYi7A72JsLSJ7MKZXC072/NWa4Fgb1NwPI7yo5s6o4iEFLMjrTUNmANwzZvgBaB6Hgql1/e3b6WnecMHTyqPn9gPoJ3gEIQgEIQgEIpiQFBkesFVWY6KASbAnT3C5PuEkQEClTmKky0mUVGSpTpVcwUWp065tSapc3GY3GgNrG9hrLYUxKH/AOKL08NSLgpRpUaZvTGZxQylSGDALcrqCGt/LlOs0MAigwgRAj4hlpqznQKCxsCTYC5sBqZWVuYKSqQwqqUzZk6ZL01Rabu7AX8AWpTJIJ/OBvpLTGU2am6o/TcqQr5Q2RiLBsp3sdbSjPLT5LdZFYrVpsy0Wu1KuKfUJz1WLVb01IqMT5FTA0FNQNR37x0ESwAGw0+EUCAkIsSARCIsIHKrSDDKwuL3+MTDUAuw/wCp2tCBxrYdWNyBfTW2srW5gw6q+ZiqqruSyMA6U2COyXHjAYgaf5l7EE3EpMNwaqOv1KqOaquubpuHUNfKtzUKhFBtlVVudTrckLKhTWwZdjZvmLgmSBKjmGnUXA1xRzGqtB+nkHiNRKZyZQNzmAsIcocYbF4OjiHTI7r4l00ZSVa1joLqdDqNjAuJEx2CWpYm9wCND2MlwgUycWoUQyEsAmYX6VQqWVQWRCF8bWI8IuTra5Bt24etJ7ui2IYqwZSrKwscrA67EH1BB7yJiOE12qVXWugZgy02NN2agpAFkHUyX0uTludLmwAFhwfBGjTyMVJuTdQ4vfuxqOzM173YsSYE0RYQgELQhADK7jlGmaZeqhYUwW8ILMAN7AanS5sNfK8sZwx1N2pstN8jkWV8ubIT/MF7kbi+l7QIXB6lIhloaohC5lHgOgayHZgM2pGlyRveyY7iNFGYVAc1MIwumrio2RBT/wAxLgLYa3K+Yu/gfCRhkNKmT0QfwlNy1MH8ylibsC12udfER5TpjuGLUq4eobXou7C63JD02SwPbUq3+wQJwhCEAhCEAhCEBzxsIQFaEIQBoQhAVY2EICwMIQCOP7+sIQG9okIQCLEhAIQhAIQhADMzyB/g4kdhjsaAOwHXbQeQhCBpoQhAYg1Pv/QR8IQCEIQCEIQCEIQCEIQCEIQCEIQCEIQP/9k=">
            <a:hlinkClick r:id="rId4"/>
          </p:cNvPr>
          <p:cNvSpPr>
            <a:spLocks noChangeAspect="1" noChangeArrowheads="1"/>
          </p:cNvSpPr>
          <p:nvPr/>
        </p:nvSpPr>
        <p:spPr bwMode="auto">
          <a:xfrm>
            <a:off x="0" y="1117600"/>
            <a:ext cx="6248400" cy="116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endParaRPr lang="en-US" altLang="en-US" sz="1800" dirty="0">
              <a:latin typeface="Arial" charset="0"/>
            </a:endParaRPr>
          </a:p>
        </p:txBody>
      </p:sp>
      <p:pic>
        <p:nvPicPr>
          <p:cNvPr id="64517" name="irc_mi" descr="https://www.geneyouin.ca/wp-content/images/three-copies-of-chromosome-21-in-a-male-patient.jp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600" y="2133600"/>
            <a:ext cx="5562600"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2514600" y="5410200"/>
            <a:ext cx="1828800" cy="533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sr-Cyrl-RS" dirty="0">
                <a:solidFill>
                  <a:schemeClr val="tx1"/>
                </a:solidFill>
              </a:rPr>
              <a:t>47,</a:t>
            </a:r>
            <a:r>
              <a:rPr lang="en-US" dirty="0">
                <a:solidFill>
                  <a:schemeClr val="tx1"/>
                </a:solidFill>
              </a:rPr>
              <a:t>XY (+21)</a:t>
            </a:r>
          </a:p>
        </p:txBody>
      </p:sp>
    </p:spTree>
    <p:extLst>
      <p:ext uri="{BB962C8B-B14F-4D97-AF65-F5344CB8AC3E}">
        <p14:creationId xmlns:p14="http://schemas.microsoft.com/office/powerpoint/2010/main" val="18080030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a:xfrm>
            <a:off x="152400" y="457200"/>
            <a:ext cx="8458200" cy="781050"/>
          </a:xfrm>
        </p:spPr>
        <p:txBody>
          <a:bodyPr/>
          <a:lstStyle/>
          <a:p>
            <a:r>
              <a:rPr lang="en-US" altLang="en-US" sz="3600" b="1" dirty="0">
                <a:solidFill>
                  <a:schemeClr val="tx1"/>
                </a:solidFill>
                <a:latin typeface="Arial" charset="0"/>
                <a:cs typeface="Arial" charset="0"/>
              </a:rPr>
              <a:t>Edwards syndrome 47,XX/XY(+18)</a:t>
            </a:r>
          </a:p>
        </p:txBody>
      </p:sp>
      <p:sp>
        <p:nvSpPr>
          <p:cNvPr id="65539" name="Rectangle 3"/>
          <p:cNvSpPr>
            <a:spLocks noGrp="1"/>
          </p:cNvSpPr>
          <p:nvPr>
            <p:ph idx="1"/>
          </p:nvPr>
        </p:nvSpPr>
        <p:spPr>
          <a:xfrm>
            <a:off x="228600" y="1371600"/>
            <a:ext cx="5257800" cy="5380038"/>
          </a:xfrm>
        </p:spPr>
        <p:txBody>
          <a:bodyPr>
            <a:normAutofit/>
          </a:bodyPr>
          <a:lstStyle/>
          <a:p>
            <a:pPr eaLnBrk="1" hangingPunct="1">
              <a:lnSpc>
                <a:spcPct val="70000"/>
              </a:lnSpc>
              <a:buFont typeface="Wingdings 2" pitchFamily="18" charset="2"/>
              <a:buNone/>
            </a:pPr>
            <a:r>
              <a:rPr lang="en-US" altLang="en-US" sz="1800" dirty="0">
                <a:latin typeface="Arial" charset="0"/>
                <a:cs typeface="Arial" charset="0"/>
              </a:rPr>
              <a:t>Frequency 1:5000 births </a:t>
            </a:r>
          </a:p>
          <a:p>
            <a:pPr eaLnBrk="1" hangingPunct="1">
              <a:lnSpc>
                <a:spcPct val="70000"/>
              </a:lnSpc>
              <a:buFont typeface="Wingdings 2" pitchFamily="18" charset="2"/>
              <a:buNone/>
            </a:pPr>
            <a:r>
              <a:rPr lang="en-US" altLang="en-US" sz="1800" dirty="0">
                <a:latin typeface="Arial" charset="0"/>
                <a:cs typeface="Arial" charset="0"/>
              </a:rPr>
              <a:t>95% end up as a miscarriage </a:t>
            </a:r>
          </a:p>
          <a:p>
            <a:pPr eaLnBrk="1" hangingPunct="1">
              <a:lnSpc>
                <a:spcPct val="70000"/>
              </a:lnSpc>
              <a:buFont typeface="Wingdings 2" pitchFamily="18" charset="2"/>
              <a:buNone/>
            </a:pPr>
            <a:r>
              <a:rPr lang="en-US" altLang="en-US" sz="1800" dirty="0">
                <a:latin typeface="Arial" charset="0"/>
                <a:cs typeface="Arial" charset="0"/>
              </a:rPr>
              <a:t>Among the live, the female gender predominates </a:t>
            </a:r>
          </a:p>
          <a:p>
            <a:pPr eaLnBrk="1" hangingPunct="1">
              <a:lnSpc>
                <a:spcPct val="70000"/>
              </a:lnSpc>
              <a:buFont typeface="Wingdings 2" pitchFamily="18" charset="2"/>
              <a:buNone/>
            </a:pPr>
            <a:r>
              <a:rPr lang="en-US" altLang="en-US" sz="1800" dirty="0">
                <a:latin typeface="Arial" charset="0"/>
                <a:cs typeface="Arial" charset="0"/>
              </a:rPr>
              <a:t>Only 10% survive the 1st year</a:t>
            </a:r>
          </a:p>
          <a:p>
            <a:pPr eaLnBrk="1" hangingPunct="1">
              <a:lnSpc>
                <a:spcPct val="70000"/>
              </a:lnSpc>
              <a:buFont typeface="Wingdings 2" pitchFamily="18" charset="2"/>
              <a:buNone/>
            </a:pPr>
            <a:endParaRPr lang="sr-Cyrl-CS" altLang="en-US" sz="1800" dirty="0">
              <a:latin typeface="Arial" charset="0"/>
              <a:cs typeface="Arial" charset="0"/>
            </a:endParaRPr>
          </a:p>
          <a:p>
            <a:pPr eaLnBrk="1" hangingPunct="1">
              <a:lnSpc>
                <a:spcPct val="70000"/>
              </a:lnSpc>
            </a:pPr>
            <a:r>
              <a:rPr lang="en-US" altLang="en-US" sz="1800" dirty="0">
                <a:latin typeface="Arial" charset="0"/>
                <a:cs typeface="Arial" charset="0"/>
              </a:rPr>
              <a:t>the body initially hypotonic and later hypertonic </a:t>
            </a:r>
          </a:p>
          <a:p>
            <a:pPr eaLnBrk="1" hangingPunct="1">
              <a:lnSpc>
                <a:spcPct val="70000"/>
              </a:lnSpc>
            </a:pPr>
            <a:r>
              <a:rPr lang="en-US" altLang="en-US" sz="1800" dirty="0">
                <a:latin typeface="Arial" charset="0"/>
                <a:cs typeface="Arial" charset="0"/>
              </a:rPr>
              <a:t>long skull </a:t>
            </a:r>
          </a:p>
          <a:p>
            <a:pPr eaLnBrk="1" hangingPunct="1">
              <a:lnSpc>
                <a:spcPct val="70000"/>
              </a:lnSpc>
            </a:pPr>
            <a:r>
              <a:rPr lang="en-US" altLang="en-US" sz="1800" dirty="0">
                <a:latin typeface="Arial" charset="0"/>
                <a:cs typeface="Arial" charset="0"/>
              </a:rPr>
              <a:t>mental retardation </a:t>
            </a:r>
          </a:p>
          <a:p>
            <a:pPr eaLnBrk="1" hangingPunct="1">
              <a:lnSpc>
                <a:spcPct val="70000"/>
              </a:lnSpc>
            </a:pPr>
            <a:r>
              <a:rPr lang="en-US" altLang="en-US" sz="1800" dirty="0">
                <a:latin typeface="Arial" charset="0"/>
                <a:cs typeface="Arial" charset="0"/>
              </a:rPr>
              <a:t>microcephaly </a:t>
            </a:r>
          </a:p>
          <a:p>
            <a:pPr eaLnBrk="1" hangingPunct="1">
              <a:lnSpc>
                <a:spcPct val="70000"/>
              </a:lnSpc>
            </a:pPr>
            <a:r>
              <a:rPr lang="en-US" altLang="en-US" sz="1800" dirty="0">
                <a:latin typeface="Arial" charset="0"/>
                <a:cs typeface="Arial" charset="0"/>
              </a:rPr>
              <a:t>micrognathia </a:t>
            </a:r>
          </a:p>
          <a:p>
            <a:pPr eaLnBrk="1" hangingPunct="1">
              <a:lnSpc>
                <a:spcPct val="70000"/>
              </a:lnSpc>
            </a:pPr>
            <a:r>
              <a:rPr lang="en-US" altLang="en-US" sz="1800" dirty="0">
                <a:latin typeface="Arial" charset="0"/>
                <a:cs typeface="Arial" charset="0"/>
              </a:rPr>
              <a:t>ptosis </a:t>
            </a:r>
          </a:p>
          <a:p>
            <a:pPr eaLnBrk="1" hangingPunct="1">
              <a:lnSpc>
                <a:spcPct val="70000"/>
              </a:lnSpc>
            </a:pPr>
            <a:r>
              <a:rPr lang="en-US" altLang="en-US" sz="1800" dirty="0">
                <a:latin typeface="Arial" charset="0"/>
                <a:cs typeface="Arial" charset="0"/>
              </a:rPr>
              <a:t>syndactyly of the 2nd and 3rd fingers</a:t>
            </a:r>
          </a:p>
          <a:p>
            <a:pPr eaLnBrk="1" hangingPunct="1">
              <a:lnSpc>
                <a:spcPct val="70000"/>
              </a:lnSpc>
            </a:pPr>
            <a:r>
              <a:rPr lang="en-US" altLang="en-US" sz="1800" dirty="0">
                <a:latin typeface="Arial" charset="0"/>
                <a:cs typeface="Arial" charset="0"/>
              </a:rPr>
              <a:t>specifically closed fist </a:t>
            </a:r>
          </a:p>
          <a:p>
            <a:pPr eaLnBrk="1" hangingPunct="1">
              <a:lnSpc>
                <a:spcPct val="70000"/>
              </a:lnSpc>
            </a:pPr>
            <a:r>
              <a:rPr lang="en-US" altLang="en-US" sz="1800" dirty="0">
                <a:latin typeface="Arial" charset="0"/>
                <a:cs typeface="Arial" charset="0"/>
              </a:rPr>
              <a:t>adduction of the lower extremities </a:t>
            </a:r>
          </a:p>
          <a:p>
            <a:pPr eaLnBrk="1" hangingPunct="1">
              <a:lnSpc>
                <a:spcPct val="70000"/>
              </a:lnSpc>
            </a:pPr>
            <a:r>
              <a:rPr lang="en-US" altLang="en-US" sz="1800" dirty="0">
                <a:latin typeface="Arial" charset="0"/>
                <a:cs typeface="Arial" charset="0"/>
              </a:rPr>
              <a:t>flexed big toe</a:t>
            </a:r>
          </a:p>
          <a:p>
            <a:pPr eaLnBrk="1" hangingPunct="1">
              <a:lnSpc>
                <a:spcPct val="70000"/>
              </a:lnSpc>
            </a:pPr>
            <a:r>
              <a:rPr lang="en-US" altLang="en-US" sz="1800" dirty="0">
                <a:latin typeface="Arial" charset="0"/>
                <a:cs typeface="Arial" charset="0"/>
              </a:rPr>
              <a:t>heart defect </a:t>
            </a:r>
          </a:p>
          <a:p>
            <a:pPr eaLnBrk="1" hangingPunct="1">
              <a:lnSpc>
                <a:spcPct val="70000"/>
              </a:lnSpc>
            </a:pPr>
            <a:r>
              <a:rPr lang="en-US" altLang="en-US" sz="1800" dirty="0">
                <a:latin typeface="Arial" charset="0"/>
                <a:cs typeface="Arial" charset="0"/>
              </a:rPr>
              <a:t>loss of vision </a:t>
            </a:r>
          </a:p>
          <a:p>
            <a:pPr eaLnBrk="1" hangingPunct="1">
              <a:lnSpc>
                <a:spcPct val="70000"/>
              </a:lnSpc>
            </a:pPr>
            <a:endParaRPr lang="en-US" sz="1200" dirty="0"/>
          </a:p>
          <a:p>
            <a:pPr eaLnBrk="1" hangingPunct="1">
              <a:lnSpc>
                <a:spcPct val="70000"/>
              </a:lnSpc>
            </a:pPr>
            <a:r>
              <a:rPr lang="en-US" sz="1800" dirty="0">
                <a:latin typeface="Arial" panose="020B0604020202020204" pitchFamily="34" charset="0"/>
                <a:cs typeface="Arial" panose="020B0604020202020204" pitchFamily="34" charset="0"/>
              </a:rPr>
              <a:t>Non-disjunction of chromosomes in parents or balanced translocation in one parent.</a:t>
            </a:r>
            <a:endParaRPr lang="en-US" altLang="en-US" sz="1800" dirty="0">
              <a:latin typeface="Arial" panose="020B0604020202020204" pitchFamily="34" charset="0"/>
              <a:cs typeface="Arial" panose="020B0604020202020204" pitchFamily="34" charset="0"/>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81600" y="2057401"/>
            <a:ext cx="37338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26663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p:nvPr>
        </p:nvSpPr>
        <p:spPr>
          <a:xfrm>
            <a:off x="381000" y="381000"/>
            <a:ext cx="8458200" cy="781050"/>
          </a:xfrm>
        </p:spPr>
        <p:txBody>
          <a:bodyPr/>
          <a:lstStyle/>
          <a:p>
            <a:r>
              <a:rPr lang="en-US" altLang="en-US" sz="3600" b="1" dirty="0">
                <a:solidFill>
                  <a:schemeClr val="tx1"/>
                </a:solidFill>
                <a:latin typeface="Arial" charset="0"/>
                <a:cs typeface="Arial" charset="0"/>
              </a:rPr>
              <a:t>Edwards syndrome - Phenotype</a:t>
            </a:r>
          </a:p>
        </p:txBody>
      </p:sp>
      <p:pic>
        <p:nvPicPr>
          <p:cNvPr id="67587" name="Picture 2" descr="https://41.media.tumblr.com/9a97582af91ff7284db472dfffda6963/tumblr_mmedyf3tef1soutfno1_500.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1447800"/>
            <a:ext cx="35052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9" name="irc_mi" descr="http://www.dnalab.ru/images/edwards-syndrome?original">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l="36897" r="14835" b="43333"/>
          <a:stretch>
            <a:fillRect/>
          </a:stretch>
        </p:blipFill>
        <p:spPr bwMode="auto">
          <a:xfrm>
            <a:off x="7543800" y="1676400"/>
            <a:ext cx="12731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Edwards Syndrome (Trisomy 18): Genetic Condition, Symptoms &amp; Outlook">
            <a:extLst>
              <a:ext uri="{FF2B5EF4-FFF2-40B4-BE49-F238E27FC236}">
                <a16:creationId xmlns:a16="http://schemas.microsoft.com/office/drawing/2014/main" id="{F7B2EABE-6936-5F4B-828E-FB61F4C033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600" y="1371600"/>
            <a:ext cx="4062413" cy="5326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809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228600" y="457200"/>
            <a:ext cx="8229600" cy="704850"/>
          </a:xfrm>
        </p:spPr>
        <p:txBody>
          <a:bodyPr/>
          <a:lstStyle/>
          <a:p>
            <a:pPr algn="ctr"/>
            <a:r>
              <a:rPr lang="en-US" altLang="en-US" sz="3600" b="1" dirty="0">
                <a:solidFill>
                  <a:schemeClr val="tx1"/>
                </a:solidFill>
                <a:latin typeface="Arial" charset="0"/>
                <a:cs typeface="Arial" charset="0"/>
              </a:rPr>
              <a:t>Patau syndrome</a:t>
            </a:r>
            <a:r>
              <a:rPr lang="sr-Cyrl-CS" altLang="en-US" sz="3600" b="1" dirty="0">
                <a:solidFill>
                  <a:schemeClr val="tx1"/>
                </a:solidFill>
                <a:latin typeface="Arial" charset="0"/>
                <a:cs typeface="Arial" charset="0"/>
              </a:rPr>
              <a:t>- </a:t>
            </a:r>
            <a:r>
              <a:rPr lang="sr-Latn-CS" altLang="en-US" sz="3600" b="1" dirty="0">
                <a:solidFill>
                  <a:schemeClr val="tx1"/>
                </a:solidFill>
                <a:latin typeface="Arial" charset="0"/>
                <a:cs typeface="Arial" charset="0"/>
              </a:rPr>
              <a:t>47,XX</a:t>
            </a:r>
            <a:r>
              <a:rPr lang="en-US" altLang="en-US" sz="3600" b="1" dirty="0">
                <a:solidFill>
                  <a:schemeClr val="tx1"/>
                </a:solidFill>
                <a:latin typeface="Arial" charset="0"/>
                <a:cs typeface="Arial" charset="0"/>
              </a:rPr>
              <a:t>/XY(+13)</a:t>
            </a:r>
          </a:p>
        </p:txBody>
      </p:sp>
      <p:sp>
        <p:nvSpPr>
          <p:cNvPr id="68611" name="Rectangle 4"/>
          <p:cNvSpPr>
            <a:spLocks noGrp="1"/>
          </p:cNvSpPr>
          <p:nvPr>
            <p:ph idx="1"/>
          </p:nvPr>
        </p:nvSpPr>
        <p:spPr>
          <a:xfrm>
            <a:off x="304800" y="1371600"/>
            <a:ext cx="4191000" cy="5410200"/>
          </a:xfrm>
        </p:spPr>
        <p:txBody>
          <a:bodyPr>
            <a:normAutofit/>
          </a:bodyPr>
          <a:lstStyle/>
          <a:p>
            <a:pPr eaLnBrk="1" hangingPunct="1">
              <a:lnSpc>
                <a:spcPct val="80000"/>
              </a:lnSpc>
              <a:buFont typeface="Wingdings 2" pitchFamily="18" charset="2"/>
              <a:buNone/>
            </a:pPr>
            <a:r>
              <a:rPr lang="en-US" altLang="en-US" sz="2000" dirty="0">
                <a:latin typeface="Arial" charset="0"/>
                <a:cs typeface="Arial" charset="0"/>
              </a:rPr>
              <a:t>Incidence </a:t>
            </a:r>
            <a:r>
              <a:rPr lang="sr-Latn-CS" altLang="en-US" sz="2000" dirty="0">
                <a:latin typeface="Arial" charset="0"/>
                <a:cs typeface="Arial" charset="0"/>
              </a:rPr>
              <a:t>1</a:t>
            </a:r>
            <a:r>
              <a:rPr lang="en-US" altLang="en-US" sz="2000" dirty="0">
                <a:latin typeface="Arial" charset="0"/>
                <a:cs typeface="Arial" charset="0"/>
              </a:rPr>
              <a:t>:</a:t>
            </a:r>
            <a:r>
              <a:rPr lang="sr-Latn-CS" altLang="en-US" sz="2000" dirty="0">
                <a:latin typeface="Arial" charset="0"/>
                <a:cs typeface="Arial" charset="0"/>
              </a:rPr>
              <a:t>5000</a:t>
            </a:r>
            <a:r>
              <a:rPr lang="en-US" altLang="en-US" sz="2000" dirty="0">
                <a:latin typeface="Arial" charset="0"/>
                <a:cs typeface="Arial" charset="0"/>
              </a:rPr>
              <a:t> newborn</a:t>
            </a:r>
            <a:endParaRPr lang="sr-Latn-CS" altLang="en-US" sz="2000" dirty="0">
              <a:latin typeface="Arial" charset="0"/>
              <a:cs typeface="Arial" charset="0"/>
            </a:endParaRPr>
          </a:p>
          <a:p>
            <a:pPr eaLnBrk="1" hangingPunct="1">
              <a:lnSpc>
                <a:spcPct val="80000"/>
              </a:lnSpc>
              <a:buFont typeface="Wingdings 2" pitchFamily="18" charset="2"/>
              <a:buNone/>
            </a:pPr>
            <a:r>
              <a:rPr lang="en-US" altLang="en-US" sz="2000" dirty="0">
                <a:latin typeface="Arial" charset="0"/>
                <a:cs typeface="Arial" charset="0"/>
              </a:rPr>
              <a:t>Only</a:t>
            </a:r>
            <a:r>
              <a:rPr lang="sr-Latn-CS" altLang="en-US" sz="2000" dirty="0">
                <a:latin typeface="Arial" charset="0"/>
                <a:cs typeface="Arial" charset="0"/>
              </a:rPr>
              <a:t> 10% </a:t>
            </a:r>
            <a:r>
              <a:rPr lang="en-US" altLang="en-US" sz="2000" dirty="0">
                <a:latin typeface="Arial" charset="0"/>
                <a:cs typeface="Arial" charset="0"/>
              </a:rPr>
              <a:t>survive</a:t>
            </a:r>
            <a:r>
              <a:rPr lang="sr-Cyrl-CS" altLang="en-US" sz="2000" dirty="0">
                <a:latin typeface="Arial" charset="0"/>
                <a:cs typeface="Arial" charset="0"/>
              </a:rPr>
              <a:t> 1</a:t>
            </a:r>
            <a:r>
              <a:rPr lang="en-US" altLang="en-US" sz="2000" baseline="30000" dirty="0" err="1">
                <a:latin typeface="Arial" charset="0"/>
                <a:cs typeface="Arial" charset="0"/>
              </a:rPr>
              <a:t>st</a:t>
            </a:r>
            <a:r>
              <a:rPr lang="en-US" altLang="en-US" sz="2000" dirty="0">
                <a:latin typeface="Arial" charset="0"/>
                <a:cs typeface="Arial" charset="0"/>
              </a:rPr>
              <a:t> year</a:t>
            </a:r>
            <a:endParaRPr lang="sr-Cyrl-CS" altLang="en-US" sz="2000" dirty="0">
              <a:latin typeface="Arial" charset="0"/>
              <a:cs typeface="Arial" charset="0"/>
            </a:endParaRPr>
          </a:p>
          <a:p>
            <a:pPr eaLnBrk="1" hangingPunct="1">
              <a:lnSpc>
                <a:spcPct val="80000"/>
              </a:lnSpc>
              <a:buFont typeface="Wingdings 2" pitchFamily="18" charset="2"/>
              <a:buNone/>
            </a:pPr>
            <a:endParaRPr lang="sr-Cyrl-CS" altLang="en-US" sz="2000" dirty="0">
              <a:latin typeface="Arial" charset="0"/>
              <a:cs typeface="Arial" charset="0"/>
            </a:endParaRPr>
          </a:p>
          <a:p>
            <a:pPr eaLnBrk="1" hangingPunct="1">
              <a:lnSpc>
                <a:spcPct val="80000"/>
              </a:lnSpc>
            </a:pPr>
            <a:r>
              <a:rPr lang="en-US" altLang="en-US" sz="2000" dirty="0">
                <a:latin typeface="Arial" charset="0"/>
                <a:cs typeface="Arial" charset="0"/>
              </a:rPr>
              <a:t>antimongoloid eye </a:t>
            </a:r>
          </a:p>
          <a:p>
            <a:pPr eaLnBrk="1" hangingPunct="1">
              <a:lnSpc>
                <a:spcPct val="80000"/>
              </a:lnSpc>
            </a:pPr>
            <a:r>
              <a:rPr lang="en-US" altLang="en-US" sz="2000" dirty="0">
                <a:latin typeface="Arial" charset="0"/>
                <a:cs typeface="Arial" charset="0"/>
              </a:rPr>
              <a:t>microcephaly </a:t>
            </a:r>
          </a:p>
          <a:p>
            <a:pPr eaLnBrk="1" hangingPunct="1">
              <a:lnSpc>
                <a:spcPct val="80000"/>
              </a:lnSpc>
            </a:pPr>
            <a:r>
              <a:rPr lang="en-US" altLang="en-US" sz="2000" dirty="0">
                <a:latin typeface="Arial" charset="0"/>
                <a:cs typeface="Arial" charset="0"/>
              </a:rPr>
              <a:t>facial hypoplasia </a:t>
            </a:r>
          </a:p>
          <a:p>
            <a:pPr eaLnBrk="1" hangingPunct="1">
              <a:lnSpc>
                <a:spcPct val="80000"/>
              </a:lnSpc>
            </a:pPr>
            <a:r>
              <a:rPr lang="en-US" altLang="en-US" sz="2000" dirty="0">
                <a:latin typeface="Arial" charset="0"/>
                <a:cs typeface="Arial" charset="0"/>
              </a:rPr>
              <a:t>ears set low </a:t>
            </a:r>
          </a:p>
          <a:p>
            <a:pPr eaLnBrk="1" hangingPunct="1">
              <a:lnSpc>
                <a:spcPct val="80000"/>
              </a:lnSpc>
            </a:pPr>
            <a:r>
              <a:rPr lang="en-US" altLang="en-US" sz="2000" dirty="0">
                <a:latin typeface="Arial" charset="0"/>
                <a:cs typeface="Arial" charset="0"/>
              </a:rPr>
              <a:t>cleft lip with cleft palate </a:t>
            </a:r>
          </a:p>
          <a:p>
            <a:pPr eaLnBrk="1" hangingPunct="1">
              <a:lnSpc>
                <a:spcPct val="80000"/>
              </a:lnSpc>
            </a:pPr>
            <a:r>
              <a:rPr lang="en-US" altLang="en-US" sz="2000" dirty="0">
                <a:latin typeface="Arial" charset="0"/>
                <a:cs typeface="Arial" charset="0"/>
              </a:rPr>
              <a:t>polydactyly </a:t>
            </a:r>
          </a:p>
          <a:p>
            <a:pPr eaLnBrk="1" hangingPunct="1">
              <a:lnSpc>
                <a:spcPct val="80000"/>
              </a:lnSpc>
            </a:pPr>
            <a:r>
              <a:rPr lang="en-US" altLang="en-US" sz="2000" dirty="0">
                <a:latin typeface="Arial" charset="0"/>
                <a:cs typeface="Arial" charset="0"/>
              </a:rPr>
              <a:t>mental retardation </a:t>
            </a:r>
          </a:p>
          <a:p>
            <a:pPr eaLnBrk="1" hangingPunct="1">
              <a:lnSpc>
                <a:spcPct val="80000"/>
              </a:lnSpc>
            </a:pPr>
            <a:r>
              <a:rPr lang="en-US" altLang="en-US" sz="2000" dirty="0">
                <a:latin typeface="Arial" charset="0"/>
                <a:cs typeface="Arial" charset="0"/>
              </a:rPr>
              <a:t>coloboma </a:t>
            </a:r>
          </a:p>
          <a:p>
            <a:pPr eaLnBrk="1" hangingPunct="1">
              <a:lnSpc>
                <a:spcPct val="80000"/>
              </a:lnSpc>
            </a:pPr>
            <a:r>
              <a:rPr lang="en-US" altLang="en-US" sz="2000" dirty="0">
                <a:latin typeface="Arial" charset="0"/>
                <a:cs typeface="Arial" charset="0"/>
              </a:rPr>
              <a:t>heart defect</a:t>
            </a:r>
          </a:p>
          <a:p>
            <a:pPr eaLnBrk="1" hangingPunct="1">
              <a:lnSpc>
                <a:spcPct val="80000"/>
              </a:lnSpc>
            </a:pPr>
            <a:endParaRPr lang="sr-Cyrl-CS" altLang="en-US" sz="2000" dirty="0">
              <a:latin typeface="Arial" charset="0"/>
              <a:cs typeface="Arial" charset="0"/>
            </a:endParaRPr>
          </a:p>
          <a:p>
            <a:pPr eaLnBrk="1" hangingPunct="1">
              <a:lnSpc>
                <a:spcPct val="80000"/>
              </a:lnSpc>
              <a:buFont typeface="Wingdings 2" pitchFamily="18" charset="2"/>
              <a:buNone/>
            </a:pPr>
            <a:r>
              <a:rPr lang="en-US" altLang="en-US" sz="2000" dirty="0">
                <a:latin typeface="Arial" charset="0"/>
                <a:cs typeface="Arial" charset="0"/>
              </a:rPr>
              <a:t>non-disjunction of chromosomes in meiosis or, more rarely, balanced translocation in one parent.</a:t>
            </a:r>
            <a:endParaRPr lang="sr-Latn-CS" altLang="en-US" sz="2400" dirty="0">
              <a:latin typeface="Times New Roman" pitchFamily="18" charset="0"/>
              <a:cs typeface="Times New Roman" pitchFamily="18" charset="0"/>
            </a:endParaRPr>
          </a:p>
          <a:p>
            <a:pPr eaLnBrk="1" hangingPunct="1">
              <a:lnSpc>
                <a:spcPct val="90000"/>
              </a:lnSpc>
            </a:pPr>
            <a:endParaRPr lang="en-US" altLang="en-US" sz="2000"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0346" y="2324100"/>
            <a:ext cx="4114801"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2023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609600" y="609600"/>
            <a:ext cx="7467600" cy="704850"/>
          </a:xfrm>
        </p:spPr>
        <p:txBody>
          <a:bodyPr/>
          <a:lstStyle/>
          <a:p>
            <a:pPr algn="ctr" eaLnBrk="1" hangingPunct="1"/>
            <a:r>
              <a:rPr lang="en-US" altLang="en-US" sz="3600" b="1" dirty="0">
                <a:solidFill>
                  <a:schemeClr val="tx1"/>
                </a:solidFill>
                <a:latin typeface="Arial" charset="0"/>
                <a:cs typeface="Arial" charset="0"/>
              </a:rPr>
              <a:t>Patau syndrome- phenotype</a:t>
            </a:r>
          </a:p>
        </p:txBody>
      </p:sp>
      <p:pic>
        <p:nvPicPr>
          <p:cNvPr id="70659" name="Picture 2" descr="https://upload.wikimedia.org/wikipedia/commons/c/c6/Patauface.PN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9300" y="4105275"/>
            <a:ext cx="200977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1" name="Picture 4" descr="http://sekretizdorovya.ru/images/bg01/sindrom-patau.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9800" y="2066925"/>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2" name="Picture 6" descr="https://www.maturski.org/BIOLOGIJA/pictures/Patauov%20sindrom%20izgled.jp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62200" y="1533525"/>
            <a:ext cx="34290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3" name="Picture 8" descr="http://molconditions.files.wordpress.com/2011/04/patau-syndrome2.jpg?w=584">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52600" y="4105275"/>
            <a:ext cx="216217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06736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304800" y="0"/>
            <a:ext cx="8229600" cy="1143000"/>
          </a:xfrm>
        </p:spPr>
        <p:txBody>
          <a:bodyPr/>
          <a:lstStyle/>
          <a:p>
            <a:pPr eaLnBrk="1" hangingPunct="1"/>
            <a:r>
              <a:rPr lang="en-US" altLang="en-US" sz="3600" b="1" dirty="0">
                <a:solidFill>
                  <a:schemeClr val="tx1"/>
                </a:solidFill>
                <a:latin typeface="Arial" charset="0"/>
                <a:cs typeface="Arial" charset="0"/>
              </a:rPr>
              <a:t>Trisomy</a:t>
            </a:r>
            <a:r>
              <a:rPr lang="sr-Latn-CS" altLang="en-US" sz="3600" b="1" dirty="0">
                <a:solidFill>
                  <a:schemeClr val="tx1"/>
                </a:solidFill>
                <a:latin typeface="Arial" charset="0"/>
                <a:cs typeface="Arial" charset="0"/>
              </a:rPr>
              <a:t> 8</a:t>
            </a:r>
            <a:r>
              <a:rPr lang="en-US" altLang="en-US" sz="3600" b="1" dirty="0">
                <a:solidFill>
                  <a:schemeClr val="tx1"/>
                </a:solidFill>
                <a:latin typeface="Arial" charset="0"/>
                <a:cs typeface="Arial" charset="0"/>
              </a:rPr>
              <a:t>   (</a:t>
            </a:r>
            <a:r>
              <a:rPr lang="sr-Latn-CS" altLang="en-US" sz="3600" b="1" dirty="0">
                <a:solidFill>
                  <a:schemeClr val="tx1"/>
                </a:solidFill>
                <a:latin typeface="Arial" charset="0"/>
                <a:cs typeface="Arial" charset="0"/>
              </a:rPr>
              <a:t>47,XX/XY(</a:t>
            </a:r>
            <a:r>
              <a:rPr lang="en-US" altLang="en-US" sz="3600" b="1" dirty="0">
                <a:solidFill>
                  <a:schemeClr val="tx1"/>
                </a:solidFill>
                <a:latin typeface="Arial" charset="0"/>
                <a:cs typeface="Arial" charset="0"/>
              </a:rPr>
              <a:t>+8))</a:t>
            </a:r>
          </a:p>
        </p:txBody>
      </p:sp>
      <p:sp>
        <p:nvSpPr>
          <p:cNvPr id="71683" name="Rectangle 3"/>
          <p:cNvSpPr>
            <a:spLocks noGrp="1" noChangeArrowheads="1"/>
          </p:cNvSpPr>
          <p:nvPr>
            <p:ph idx="1"/>
          </p:nvPr>
        </p:nvSpPr>
        <p:spPr>
          <a:xfrm>
            <a:off x="317369" y="1447800"/>
            <a:ext cx="4876800" cy="5181600"/>
          </a:xfrm>
        </p:spPr>
        <p:txBody>
          <a:bodyPr>
            <a:normAutofit/>
          </a:bodyPr>
          <a:lstStyle/>
          <a:p>
            <a:pPr>
              <a:lnSpc>
                <a:spcPct val="80000"/>
              </a:lnSpc>
            </a:pPr>
            <a:r>
              <a:rPr lang="en-US" altLang="en-US" sz="1800" dirty="0">
                <a:latin typeface="Arial" charset="0"/>
                <a:cs typeface="Arial" charset="0"/>
              </a:rPr>
              <a:t>More than 100 patients have been described</a:t>
            </a:r>
          </a:p>
          <a:p>
            <a:pPr>
              <a:lnSpc>
                <a:spcPct val="80000"/>
              </a:lnSpc>
            </a:pPr>
            <a:r>
              <a:rPr lang="en-US" altLang="en-US" sz="1800" dirty="0">
                <a:latin typeface="Arial" charset="0"/>
                <a:cs typeface="Arial" charset="0"/>
              </a:rPr>
              <a:t>Most had a mosaic form with the presence of a normal line. </a:t>
            </a:r>
          </a:p>
          <a:p>
            <a:pPr>
              <a:lnSpc>
                <a:spcPct val="80000"/>
              </a:lnSpc>
            </a:pPr>
            <a:r>
              <a:rPr lang="en-US" altLang="en-US" sz="1800" dirty="0">
                <a:latin typeface="Arial" charset="0"/>
                <a:cs typeface="Arial" charset="0"/>
              </a:rPr>
              <a:t>It is </a:t>
            </a:r>
            <a:r>
              <a:rPr lang="en-US" altLang="en-US" sz="1800" b="1" dirty="0">
                <a:latin typeface="Arial" charset="0"/>
                <a:cs typeface="Arial" charset="0"/>
              </a:rPr>
              <a:t>more common in boys </a:t>
            </a:r>
            <a:r>
              <a:rPr lang="en-US" altLang="en-US" sz="1800" dirty="0">
                <a:latin typeface="Arial" charset="0"/>
                <a:cs typeface="Arial" charset="0"/>
              </a:rPr>
              <a:t>(</a:t>
            </a:r>
            <a:r>
              <a:rPr lang="en-US" altLang="en-US" sz="1800" b="1" dirty="0">
                <a:latin typeface="Arial" charset="0"/>
                <a:cs typeface="Arial" charset="0"/>
              </a:rPr>
              <a:t>3:1</a:t>
            </a:r>
            <a:r>
              <a:rPr lang="en-US" altLang="en-US" sz="1800" dirty="0">
                <a:latin typeface="Arial" charset="0"/>
                <a:cs typeface="Arial" charset="0"/>
              </a:rPr>
              <a:t>)</a:t>
            </a:r>
            <a:endParaRPr lang="sr-Cyrl-CS" altLang="en-US" sz="1800" dirty="0">
              <a:latin typeface="Arial" charset="0"/>
              <a:cs typeface="Arial" charset="0"/>
            </a:endParaRPr>
          </a:p>
          <a:p>
            <a:pPr eaLnBrk="1" hangingPunct="1">
              <a:lnSpc>
                <a:spcPct val="80000"/>
              </a:lnSpc>
              <a:buFont typeface="Wingdings 2" pitchFamily="18" charset="2"/>
              <a:buNone/>
            </a:pPr>
            <a:endParaRPr lang="sr-Cyrl-CS" altLang="en-US" sz="1800" dirty="0">
              <a:latin typeface="Arial" charset="0"/>
              <a:cs typeface="Arial" charset="0"/>
            </a:endParaRPr>
          </a:p>
          <a:p>
            <a:pPr eaLnBrk="1" hangingPunct="1">
              <a:lnSpc>
                <a:spcPct val="80000"/>
              </a:lnSpc>
            </a:pPr>
            <a:r>
              <a:rPr lang="en-US" altLang="en-US" sz="1800" dirty="0">
                <a:latin typeface="Arial" charset="0"/>
                <a:cs typeface="Arial" charset="0"/>
              </a:rPr>
              <a:t>normal weight and length of children at birth </a:t>
            </a:r>
          </a:p>
          <a:p>
            <a:pPr eaLnBrk="1" hangingPunct="1">
              <a:lnSpc>
                <a:spcPct val="80000"/>
              </a:lnSpc>
            </a:pPr>
            <a:r>
              <a:rPr lang="en-US" altLang="en-US" sz="1800" dirty="0">
                <a:latin typeface="Arial" charset="0"/>
                <a:cs typeface="Arial" charset="0"/>
              </a:rPr>
              <a:t>increased head circumference with protruding forehead </a:t>
            </a:r>
          </a:p>
          <a:p>
            <a:pPr eaLnBrk="1" hangingPunct="1">
              <a:lnSpc>
                <a:spcPct val="80000"/>
              </a:lnSpc>
            </a:pPr>
            <a:r>
              <a:rPr lang="en-US" altLang="en-US" sz="1800" dirty="0">
                <a:latin typeface="Arial" charset="0"/>
                <a:cs typeface="Arial" charset="0"/>
              </a:rPr>
              <a:t>mental retardation strabismus, ptosis </a:t>
            </a:r>
          </a:p>
          <a:p>
            <a:pPr eaLnBrk="1" hangingPunct="1">
              <a:lnSpc>
                <a:spcPct val="80000"/>
              </a:lnSpc>
            </a:pPr>
            <a:r>
              <a:rPr lang="en-US" altLang="en-US" sz="1800" dirty="0">
                <a:latin typeface="Arial" charset="0"/>
                <a:cs typeface="Arial" charset="0"/>
              </a:rPr>
              <a:t>lower lip thickened, cleft lip/palate</a:t>
            </a:r>
          </a:p>
          <a:p>
            <a:pPr eaLnBrk="1" hangingPunct="1">
              <a:lnSpc>
                <a:spcPct val="80000"/>
              </a:lnSpc>
            </a:pPr>
            <a:r>
              <a:rPr lang="en-US" altLang="en-US" sz="1800" dirty="0">
                <a:latin typeface="Arial" charset="0"/>
                <a:cs typeface="Arial" charset="0"/>
              </a:rPr>
              <a:t>present skeletal malformations - short neck, broad shoulders, kyphoscoliosis brachydactyly, clinodactyly, limited mobility of the joints of the arms and legs </a:t>
            </a:r>
          </a:p>
          <a:p>
            <a:pPr eaLnBrk="1" hangingPunct="1">
              <a:lnSpc>
                <a:spcPct val="80000"/>
              </a:lnSpc>
            </a:pPr>
            <a:r>
              <a:rPr lang="en-US" altLang="en-US" sz="1800" dirty="0">
                <a:latin typeface="Arial" charset="0"/>
                <a:cs typeface="Arial" charset="0"/>
              </a:rPr>
              <a:t>spina bifida </a:t>
            </a:r>
          </a:p>
          <a:p>
            <a:pPr eaLnBrk="1" hangingPunct="1">
              <a:lnSpc>
                <a:spcPct val="80000"/>
              </a:lnSpc>
            </a:pPr>
            <a:r>
              <a:rPr lang="en-US" altLang="en-US" sz="1800" dirty="0">
                <a:latin typeface="Arial" charset="0"/>
                <a:cs typeface="Arial" charset="0"/>
              </a:rPr>
              <a:t>hypospadias and cryptorchidism </a:t>
            </a:r>
          </a:p>
          <a:p>
            <a:pPr eaLnBrk="1" hangingPunct="1">
              <a:lnSpc>
                <a:spcPct val="80000"/>
              </a:lnSpc>
            </a:pPr>
            <a:r>
              <a:rPr lang="en-US" altLang="en-US" sz="1800" dirty="0">
                <a:latin typeface="Arial" charset="0"/>
                <a:cs typeface="Arial" charset="0"/>
              </a:rPr>
              <a:t>testicular hypoplasia, delayed puberty, excessive mammary glands.</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12237" y="2209800"/>
            <a:ext cx="37338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9933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altLang="en-US" sz="2800" b="1" dirty="0">
                <a:solidFill>
                  <a:schemeClr val="tx1"/>
                </a:solidFill>
              </a:rPr>
              <a:t>The most common chromosomal aberrations among newborns</a:t>
            </a:r>
          </a:p>
        </p:txBody>
      </p:sp>
      <p:sp>
        <p:nvSpPr>
          <p:cNvPr id="7171" name="Content Placeholder 2"/>
          <p:cNvSpPr>
            <a:spLocks noGrp="1"/>
          </p:cNvSpPr>
          <p:nvPr>
            <p:ph idx="1"/>
          </p:nvPr>
        </p:nvSpPr>
        <p:spPr/>
        <p:txBody>
          <a:bodyPr/>
          <a:lstStyle/>
          <a:p>
            <a:pPr eaLnBrk="1" hangingPunct="1">
              <a:lnSpc>
                <a:spcPct val="80000"/>
              </a:lnSpc>
              <a:buFont typeface="Wingdings" pitchFamily="2" charset="2"/>
              <a:buNone/>
            </a:pPr>
            <a:r>
              <a:rPr lang="sr-Cyrl-CS" altLang="en-US" sz="2000" b="1" dirty="0">
                <a:latin typeface="Arial" panose="020B0604020202020204" pitchFamily="34" charset="0"/>
                <a:cs typeface="Arial" panose="020B0604020202020204" pitchFamily="34" charset="0"/>
              </a:rPr>
              <a:t>        </a:t>
            </a:r>
            <a:r>
              <a:rPr lang="en-US" altLang="en-US" sz="2000" b="1" dirty="0" err="1">
                <a:latin typeface="Arial" panose="020B0604020202020204" pitchFamily="34" charset="0"/>
                <a:cs typeface="Arial" panose="020B0604020202020204" pitchFamily="34" charset="0"/>
              </a:rPr>
              <a:t>Abberation</a:t>
            </a:r>
            <a:r>
              <a:rPr lang="sr-Cyrl-CS" altLang="en-US" sz="2000" b="1" dirty="0">
                <a:latin typeface="Arial" panose="020B0604020202020204" pitchFamily="34" charset="0"/>
                <a:cs typeface="Arial" panose="020B0604020202020204" pitchFamily="34" charset="0"/>
              </a:rPr>
              <a:t>                                               </a:t>
            </a:r>
            <a:r>
              <a:rPr lang="en-US" altLang="en-US" sz="2000" b="1" dirty="0">
                <a:latin typeface="Arial" panose="020B0604020202020204" pitchFamily="34" charset="0"/>
                <a:cs typeface="Arial" panose="020B0604020202020204" pitchFamily="34" charset="0"/>
              </a:rPr>
              <a:t>Incidence</a:t>
            </a:r>
          </a:p>
          <a:p>
            <a:pPr eaLnBrk="1" hangingPunct="1">
              <a:lnSpc>
                <a:spcPct val="80000"/>
              </a:lnSpc>
              <a:buFont typeface="Wingdings" pitchFamily="2" charset="2"/>
              <a:buNone/>
            </a:pPr>
            <a:r>
              <a:rPr lang="en-US" altLang="en-US" sz="2000" b="1" i="1" dirty="0">
                <a:latin typeface="Arial" panose="020B0604020202020204" pitchFamily="34" charset="0"/>
                <a:cs typeface="Arial" panose="020B0604020202020204" pitchFamily="34" charset="0"/>
              </a:rPr>
              <a:t>Numerical</a:t>
            </a:r>
            <a:endParaRPr lang="en-US" altLang="en-US" sz="2000" b="1" dirty="0">
              <a:latin typeface="Arial" panose="020B0604020202020204" pitchFamily="34" charset="0"/>
              <a:cs typeface="Arial" panose="020B0604020202020204" pitchFamily="34" charset="0"/>
            </a:endParaRPr>
          </a:p>
          <a:p>
            <a:pPr eaLnBrk="1" hangingPunct="1">
              <a:lnSpc>
                <a:spcPct val="80000"/>
              </a:lnSpc>
              <a:buFont typeface="Wingdings" pitchFamily="2" charset="2"/>
              <a:buNone/>
            </a:pPr>
            <a:r>
              <a:rPr lang="sr-Cyrl-C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Trisomy</a:t>
            </a:r>
            <a:r>
              <a:rPr lang="sr-Cyrl-CS" altLang="en-US" sz="2000" dirty="0">
                <a:latin typeface="Arial" panose="020B0604020202020204" pitchFamily="34" charset="0"/>
                <a:cs typeface="Arial" panose="020B0604020202020204" pitchFamily="34" charset="0"/>
              </a:rPr>
              <a:t> 21                                           </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700</a:t>
            </a:r>
            <a:endParaRPr lang="en-US" altLang="en-US" sz="2000" dirty="0">
              <a:latin typeface="Arial" panose="020B0604020202020204" pitchFamily="34" charset="0"/>
              <a:cs typeface="Arial" panose="020B0604020202020204" pitchFamily="34" charset="0"/>
            </a:endParaRPr>
          </a:p>
          <a:p>
            <a:pPr eaLnBrk="1" hangingPunct="1">
              <a:lnSpc>
                <a:spcPct val="80000"/>
              </a:lnSpc>
              <a:buFont typeface="Wingdings" pitchFamily="2" charset="2"/>
              <a:buNone/>
            </a:pPr>
            <a:r>
              <a:rPr lang="sr-Cyrl-C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 Trisomy</a:t>
            </a:r>
            <a:r>
              <a:rPr lang="sr-Cyrl-CS" altLang="en-US" sz="2000" dirty="0">
                <a:latin typeface="Arial" panose="020B0604020202020204" pitchFamily="34" charset="0"/>
                <a:cs typeface="Arial" panose="020B0604020202020204" pitchFamily="34" charset="0"/>
              </a:rPr>
              <a:t> 18                                           </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5</a:t>
            </a:r>
            <a:r>
              <a:rPr lang="sr-Cyrl-CS" altLang="en-US" sz="2000" dirty="0">
                <a:latin typeface="Arial" panose="020B0604020202020204" pitchFamily="34" charset="0"/>
                <a:cs typeface="Arial" panose="020B0604020202020204" pitchFamily="34" charset="0"/>
              </a:rPr>
              <a:t>000</a:t>
            </a:r>
            <a:endParaRPr lang="en-US" altLang="en-US" sz="2000" dirty="0">
              <a:latin typeface="Arial" panose="020B0604020202020204" pitchFamily="34" charset="0"/>
              <a:cs typeface="Arial" panose="020B0604020202020204" pitchFamily="34" charset="0"/>
            </a:endParaRPr>
          </a:p>
          <a:p>
            <a:pPr eaLnBrk="1" hangingPunct="1">
              <a:lnSpc>
                <a:spcPct val="80000"/>
              </a:lnSpc>
              <a:buFont typeface="Wingdings" pitchFamily="2" charset="2"/>
              <a:buNone/>
            </a:pPr>
            <a:r>
              <a:rPr lang="sr-Cyrl-C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 Trisomy</a:t>
            </a:r>
            <a:r>
              <a:rPr lang="sr-Cyrl-CS" altLang="en-US" sz="2000" dirty="0">
                <a:latin typeface="Arial" panose="020B0604020202020204" pitchFamily="34" charset="0"/>
                <a:cs typeface="Arial" panose="020B0604020202020204" pitchFamily="34" charset="0"/>
              </a:rPr>
              <a:t> 13                                          </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 1</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5000</a:t>
            </a:r>
            <a:endParaRPr lang="en-US" altLang="en-US" sz="2000" dirty="0">
              <a:latin typeface="Arial" panose="020B0604020202020204" pitchFamily="34" charset="0"/>
              <a:cs typeface="Arial" panose="020B0604020202020204" pitchFamily="34" charset="0"/>
            </a:endParaRPr>
          </a:p>
          <a:p>
            <a:pPr eaLnBrk="1" hangingPunct="1">
              <a:lnSpc>
                <a:spcPct val="80000"/>
              </a:lnSpc>
              <a:buFont typeface="Wingdings" pitchFamily="2" charset="2"/>
              <a:buNone/>
            </a:pPr>
            <a:r>
              <a:rPr lang="sr-Cyrl-CS" altLang="en-US" sz="2000" dirty="0">
                <a:latin typeface="Arial" panose="020B0604020202020204" pitchFamily="34" charset="0"/>
                <a:cs typeface="Arial" panose="020B0604020202020204" pitchFamily="34" charset="0"/>
              </a:rPr>
              <a:t>	47, XXY                                                     </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1000 </a:t>
            </a:r>
            <a:r>
              <a:rPr lang="en-US" altLang="en-US" sz="2000" dirty="0">
                <a:latin typeface="Arial" panose="020B0604020202020204" pitchFamily="34" charset="0"/>
                <a:cs typeface="Arial" panose="020B0604020202020204" pitchFamily="34" charset="0"/>
              </a:rPr>
              <a:t>boys</a:t>
            </a:r>
          </a:p>
          <a:p>
            <a:pPr eaLnBrk="1" hangingPunct="1">
              <a:lnSpc>
                <a:spcPct val="80000"/>
              </a:lnSpc>
              <a:buFont typeface="Wingdings" pitchFamily="2" charset="2"/>
              <a:buNone/>
            </a:pPr>
            <a:r>
              <a:rPr lang="sr-Cyrl-CS" altLang="en-US" sz="2000" dirty="0">
                <a:latin typeface="Arial" panose="020B0604020202020204" pitchFamily="34" charset="0"/>
                <a:cs typeface="Arial" panose="020B0604020202020204" pitchFamily="34" charset="0"/>
              </a:rPr>
              <a:t>	47, XYY                                                    </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 1</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1000 </a:t>
            </a:r>
            <a:r>
              <a:rPr lang="en-US" altLang="en-US" sz="2000" dirty="0">
                <a:latin typeface="Arial" panose="020B0604020202020204" pitchFamily="34" charset="0"/>
                <a:cs typeface="Arial" panose="020B0604020202020204" pitchFamily="34" charset="0"/>
              </a:rPr>
              <a:t>boys</a:t>
            </a:r>
          </a:p>
          <a:p>
            <a:pPr eaLnBrk="1" hangingPunct="1">
              <a:lnSpc>
                <a:spcPct val="80000"/>
              </a:lnSpc>
              <a:buFont typeface="Wingdings" pitchFamily="2" charset="2"/>
              <a:buNone/>
            </a:pPr>
            <a:r>
              <a:rPr lang="sr-Cyrl-CS" altLang="en-US" sz="2000" dirty="0">
                <a:latin typeface="Arial" panose="020B0604020202020204" pitchFamily="34" charset="0"/>
                <a:cs typeface="Arial" panose="020B0604020202020204" pitchFamily="34" charset="0"/>
              </a:rPr>
              <a:t>	47, XXX                                                     </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1000 </a:t>
            </a:r>
            <a:r>
              <a:rPr lang="en-US" altLang="en-US" sz="2000" dirty="0">
                <a:latin typeface="Arial" panose="020B0604020202020204" pitchFamily="34" charset="0"/>
                <a:cs typeface="Arial" panose="020B0604020202020204" pitchFamily="34" charset="0"/>
              </a:rPr>
              <a:t>girls</a:t>
            </a:r>
          </a:p>
          <a:p>
            <a:pPr eaLnBrk="1" hangingPunct="1">
              <a:lnSpc>
                <a:spcPct val="80000"/>
              </a:lnSpc>
              <a:buFont typeface="Wingdings" pitchFamily="2" charset="2"/>
              <a:buNone/>
            </a:pPr>
            <a:r>
              <a:rPr lang="sr-Cyrl-CS" altLang="en-US" sz="2000" dirty="0">
                <a:latin typeface="Arial" panose="020B0604020202020204" pitchFamily="34" charset="0"/>
                <a:cs typeface="Arial" panose="020B0604020202020204" pitchFamily="34" charset="0"/>
              </a:rPr>
              <a:t>	45, XО                                                        1</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2500 </a:t>
            </a:r>
            <a:r>
              <a:rPr lang="en-US" altLang="en-US" sz="2000" dirty="0">
                <a:latin typeface="Arial" panose="020B0604020202020204" pitchFamily="34" charset="0"/>
                <a:cs typeface="Arial" panose="020B0604020202020204" pitchFamily="34" charset="0"/>
              </a:rPr>
              <a:t>girls</a:t>
            </a:r>
          </a:p>
          <a:p>
            <a:pPr eaLnBrk="1" hangingPunct="1">
              <a:lnSpc>
                <a:spcPct val="80000"/>
              </a:lnSpc>
              <a:buFont typeface="Wingdings" pitchFamily="2" charset="2"/>
              <a:buNone/>
            </a:pPr>
            <a:r>
              <a:rPr lang="sr-Cyrl-CS" altLang="en-US" sz="2000" i="1" dirty="0">
                <a:latin typeface="Arial" panose="020B0604020202020204" pitchFamily="34" charset="0"/>
                <a:cs typeface="Arial" panose="020B0604020202020204" pitchFamily="34" charset="0"/>
              </a:rPr>
              <a:t> </a:t>
            </a:r>
            <a:r>
              <a:rPr lang="en-US" altLang="en-US" sz="2000" b="1" i="1" dirty="0">
                <a:latin typeface="Arial" panose="020B0604020202020204" pitchFamily="34" charset="0"/>
                <a:cs typeface="Arial" panose="020B0604020202020204" pitchFamily="34" charset="0"/>
              </a:rPr>
              <a:t>Structural</a:t>
            </a:r>
            <a:endParaRPr lang="en-US" altLang="en-US" sz="2000" b="1" dirty="0">
              <a:latin typeface="Arial" panose="020B0604020202020204" pitchFamily="34" charset="0"/>
              <a:cs typeface="Arial" panose="020B0604020202020204" pitchFamily="34" charset="0"/>
            </a:endParaRPr>
          </a:p>
          <a:p>
            <a:pPr eaLnBrk="1" hangingPunct="1">
              <a:lnSpc>
                <a:spcPct val="80000"/>
              </a:lnSpc>
              <a:buFont typeface="Wingdings" pitchFamily="2" charset="2"/>
              <a:buNone/>
            </a:pPr>
            <a:r>
              <a:rPr lang="sr-Cyrl-C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Reciprocal</a:t>
            </a:r>
            <a:r>
              <a:rPr lang="sr-Cyrl-C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translocation</a:t>
            </a:r>
            <a:r>
              <a:rPr lang="sr-Cyrl-C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500            </a:t>
            </a:r>
            <a:endParaRPr lang="en-US" altLang="en-US" sz="2000" dirty="0">
              <a:latin typeface="Arial" panose="020B0604020202020204" pitchFamily="34" charset="0"/>
              <a:cs typeface="Arial" panose="020B0604020202020204" pitchFamily="34" charset="0"/>
            </a:endParaRPr>
          </a:p>
          <a:p>
            <a:pPr eaLnBrk="1" hangingPunct="1">
              <a:lnSpc>
                <a:spcPct val="80000"/>
              </a:lnSpc>
              <a:buFont typeface="Wingdings" pitchFamily="2" charset="2"/>
              <a:buNone/>
            </a:pPr>
            <a:r>
              <a:rPr lang="en-US" altLang="en-US" sz="2000" dirty="0">
                <a:latin typeface="Arial" panose="020B0604020202020204" pitchFamily="34" charset="0"/>
                <a:cs typeface="Arial" panose="020B0604020202020204" pitchFamily="34" charset="0"/>
              </a:rPr>
              <a:t>	Robertsonian</a:t>
            </a:r>
            <a:r>
              <a:rPr lang="sr-Cyrl-C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translocation</a:t>
            </a:r>
            <a:r>
              <a:rPr lang="sr-Cyrl-C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000</a:t>
            </a:r>
          </a:p>
          <a:p>
            <a:pPr eaLnBrk="1" hangingPunct="1">
              <a:lnSpc>
                <a:spcPct val="80000"/>
              </a:lnSpc>
              <a:buFont typeface="Wingdings" pitchFamily="2" charset="2"/>
              <a:buNone/>
            </a:pPr>
            <a:r>
              <a:rPr lang="sr-Cyrl-C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Pericentric inversions</a:t>
            </a:r>
            <a:r>
              <a:rPr lang="sr-Cyrl-CS" altLang="en-US" sz="2000" dirty="0">
                <a:latin typeface="Arial" panose="020B0604020202020204" pitchFamily="34" charset="0"/>
                <a:cs typeface="Arial" panose="020B0604020202020204" pitchFamily="34" charset="0"/>
              </a:rPr>
              <a:t> </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a:t>
            </a:r>
            <a:r>
              <a:rPr lang="en-US" altLang="en-US" sz="2000" dirty="0">
                <a:latin typeface="Arial" panose="020B0604020202020204" pitchFamily="34" charset="0"/>
                <a:cs typeface="Arial" panose="020B0604020202020204" pitchFamily="34" charset="0"/>
              </a:rPr>
              <a:t> </a:t>
            </a:r>
            <a:r>
              <a:rPr lang="sr-Cyrl-CS" altLang="en-US" sz="2000" dirty="0">
                <a:latin typeface="Arial" panose="020B0604020202020204" pitchFamily="34" charset="0"/>
                <a:cs typeface="Arial" panose="020B0604020202020204" pitchFamily="34" charset="0"/>
              </a:rPr>
              <a:t>1</a:t>
            </a:r>
            <a:r>
              <a:rPr lang="en-US" altLang="en-US" sz="2000" dirty="0">
                <a:latin typeface="Arial" panose="020B0604020202020204" pitchFamily="34" charset="0"/>
                <a:cs typeface="Arial" panose="020B0604020202020204" pitchFamily="34" charset="0"/>
              </a:rPr>
              <a:t>000</a:t>
            </a:r>
          </a:p>
          <a:p>
            <a:pPr eaLnBrk="1" hangingPunct="1">
              <a:lnSpc>
                <a:spcPct val="80000"/>
              </a:lnSpc>
            </a:pPr>
            <a:endParaRPr lang="en-US"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94222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3730" name="AutoShape 2" descr="data:image/jpeg;base64,/9j/4AAQSkZJRgABAQAAAQABAAD/2wCEAAkGBhQSERQSExITFBQUGBwXGBgXFRcVGBQfGBgYGRgZIR0XHSYeFxsjGhgcIC8gIycpLCwsGB8xNTAqNSYrLCkBCQoKBQUFDQUFDSkYEhgpKSkpKSkpKSkpKSkpKSkpKSkpKSkpKSkpKSkpKSkpKSkpKSkpKSkpKSkpKSkpKSkpKf/AABEIAL4BCgMBIgACEQEDEQH/xAAbAAEAAgMBAQAAAAAAAAAAAAAABQYDBAcCAf/EADoQAAIBAgQEBAUDBAECBwAAAAECAwARBAUSIQYTMUEHIlFhMnGBkaEUI8EzQmKx0RVSFnKCkqKy8P/EABQBAQAAAAAAAAAAAAAAAAAAAAD/xAAUEQEAAAAAAAAAAAAAAAAAAAAA/9oADAMBAAIRAxEAPwDuNc08a85miiw8UMjxmRyzFCQ1kAsLjsSfxXS6oPiLhlmljjYkFUuCCL+Y2/igsHAmIlky/DPOS0jJdidydzpJ99Nq5t4tcTzvimwsTssUKoSIyVaWR+i3HW223rXV8Ny8LhkDMEjijUXYgWAAG9+9/wDdVDI8oixeLOIeNTofnA7He/kH06/Sgs3B8EyYLDriG1S6Bqve4vuFN+pAsCfUVM0pQKUpQauaOwhkKfGEYr87G1UTw1znENiJ4J5Wk8okXVc23AIBJ6e1dEdbgj12rmHAGZOuYTRPCyqC0Yciw2Nxf52t9qDps0wRSzEKo3JJsBVTwHiIsuKTDjDyAObCQkW79rdNqweIGLld48IiHTINRc30k3sEv+ftUxw1womFBc+eVvia2w9l7gUE9SlKBSlKDTzDOIYLc6VI73tqYC9utbAnXTrBBW2q4OxFr3rlXjZNpkgvHrXlyWNuhuLj/VW6aUrk6FBY8iPbcHotxtQbHC/GaY2SWMRvG0QBOo3vckdunT81Y6ovhZHKUnmlAGtwFsCNk1A9fnV6oFKUoFYpMSqsqlgC17A97day1RPE3LFlbDFi4trClexIXf57UF6J715jlVvhINttiDb7VD5hlWrL2wxLMTBo6+ZiE/J2qE8MMpGHjnURsgMgPmFrnTY/PpQXalKUClKUClUTijiXEx4+OGCSLT+3qjIJbzmxvY+hFqk/EaItgjZpEOpbFCQRv7UFopWhkN/00GpmZuWt2bqTpFyfet+gVU87wWEbHxNMbSaVAF9jZiVv9atlcy8T8BbFQzXtdNIJNhdWvv8AeguHHGX8/AzRXC6tO57WdT/FR/hvw1+kwzEnU0zlyb38o2Ue3c/Wt3OcOcZlrLG3mljBBHqLE/kEVX/CXMiMOuFkcl1uy6jvb+4WPof90HQKUpQKUpQK5nxPljQ51h8REXtKV1qD5epUm30FdMqkyTibNk0kMIyVP+OlTf8ANBteI+RtPhtaX1w3a2/mHcbff6Vs8C5o8uGAkN3Ta992HYn/AF9KsRF9qoHCshixzRmRdyy6Qettx9qDoFKUoFKUoKxxtlMM4hErBSHIX18wAP8AFTc8SRwaGF0VQv0FgK5t4mZ5iVxgjhVSERCLk31M3a3yFXni5JDgnKGzgK32IvQSWWRIsSCP4bXH13P1vW1VO8N8a5ilika5ja4+Tlj9tquNApSlAqqcUZ/omihQkMGBJsCBcbdfY1a6pWdMqY9WktpLK247BQP90FqzJ9MLt3Cm3tfb+ajuEHvAxN/6jdfpWHj3NTh8BLIAD8K77DzMBeorwvzl8RFLqtZWG4PS46UF3pSlApSlBz3NM0hGcKWh1FNEeq3dtwfe2oVu+I2eyw8mOIXD3Zv/AElbD81q4vOIkzQCS1zKEHexKDSfuRXjxMzZYZoA17FGI2v0Iv8AxQXzCSFo0YixKgkehI3rNWHBzB40ZejKCPkQCKzUCqB4vZZNNBByY2kKy+YKCxAK+3bar/SggOBMK8eXwJIpRwpup6i7MR19jVL4m4RxmFxpxuBXmB31FQbshb4xpIsVPt61euI8EX/Tsocsk8Z8pawGsaiQDY2W+5GwJ9amaDBgJGaKNnGlyqlh6EgXH3rPSlApSlBgx0jrG5jXU4UlVva57CqD4Z5TiVmnlxMBiO6gt1Ykgkj1Fu9dFry52PX6dfxQeq5bw9leKGbMWgcIjsxkK+WxXaxtverdwbABzWWOWFWK2ikSVSAoI1sZB55X6sQT/aCSRc2SgUpSgUpSg5x4l5ViufFNhIGmLKQ+nfSUIKE+xuftV70NJh7OoDvHuvUBiu4+hrcqr5tCTjYWRJtYddZ0y2KaT8L35SICTrUi7WHfTQRfh5l+Jimn50LRqyrYnuQT9+tXylKBSlKBVN8RcuZkjlSNpGBKlVBJIO46e4q5UoITMsq5uB5UicwiNTp9WQAj63FeODcBysP/AEuUzMSVtY7Gw/Arxl+GnGPlkkTyPHpVg91Cq50KFsLMQSx927gCrDQKUpQKUpQc14x4ZlOZwzxQFkZoy7DoCrWJI7eW29SHillMsscTQwGYqWUgfENVrH8VeqqvCmEeOaUcs6SGLSNA0Laua1l1MxEwIJOobCw/7gAE7kkLJhoVkAV1jQMBuAQoBFbtKUClR+Hz6GSXkpIrNYnY+hsR8xUJxdx+mBkERheRjHzBZgo6kWuQd9qC10rBgMVzYo5LW1or2621AG35rPQKUr4rA9CD8qD7SsT4pFIUuoJ6AsAT9Ky0ClKxzzqilmICjqT2oMlKw4XFrIodTdTSDGI/wOrfIg0GalKUClKUClKUClKUClKUClKUClKUClKUClKUClKUClKUHNJOHpYc6VoltCzLILA910uNve5rN4s8MSYkwPE2lgGj+eu2k/e9TeZZgwzGJQ1gulSL9ddRPiPmGmWNQ+nQhfv3bb/60F2yrCmKCKNjcxxohPqVUAn8VtVhwcmqNG9VB+4FZqDVzNCYZAOpRgPsaqPhniwVliVGVFswv2J2P+qvFU3hzNpDjZUPJ0P0CbEFQd/e9BE8ZlpMzghGGMn9Ng+m4HmNze3aukVzbMc/mGbKoxCKokSPRvurdR87iuk0Cq14iZe82XyrHr1jSwCdTpYEjbrtf7VZa1czxIjhkc7aVJ/G35oKl4VJKuHlWXVtJcBr3F0W/X3FQ2XZTO+cSShNADAta4Gm/wDIH5qycAPdZrtc3X6eU1FcNYkrmUt5NQkLAC9+m9B88ZsZLHhYTDI8biYN5GKsbKRby7kXNXzBsTGhb4ioJ+dhf81ReJV155g0ezRiMkqdxcl7Gx26gfaugUChNK+MoIIO4O1Bp4fOoJDpSaNj0sHFz8h3qJ4zzafDxo8KggN5yRf5D2HvVQ4qybBYXFwFNYkXz6VYWTcWNuu/8V0jMMUiQu8ltAW7XtY+2/rQanDnEEeMhEkZFxsw/wC0jYj5XG1StVHgRo3MskUYhTYaBa29z27/APNW6gVzrxRlxiSwmB5RE6FSI9Q897gkj2/1XRa5v4qcScmWCGz2KmQlTbvpH80FwzHGTQ4BpQoaaOHUQbkagl29zveoPw44unxomWZFHK0AOoI1FgSRb1Fq+cXZ6UyuGRXZOdylJPxWdbkH3NvzW34bYpJMEGQAHW4Y6QLkO1unXagtVKUoOZZ7jMTHmw04srG0sK8u506TpuLXsSbmrNxzxLPg442ghWUuxB1XsthcdO5/iqpxjxUkObIn6USGIw63tudbbEe6gjerfx5PAuFvOSAWGjTa5axt19r0E3l+JMkUchFi6qxHWxIBIrYqM4aZDhITExZNAsT1/wDwO1SdB8Y7VEcO8SLihINDRSRsVaNj5rA7N22P4qYqg5Lm8pzBh+nQCR2VmW9wFOzG/f1oJHj/ADjEQLCMMyqzMS111XCgWH1JqSy/H4poo2eBA5RS3mtuVBOx6b9qrHiLicQuJgERAQJqN+gIff8AAFX+JrqD6gH70HM5c6SbOFQqQeaqgEbnQtydug2p4q5mYcRGShKtC1iO5U9PyPvXRsSsaBpii3RSxbSNVgLnfr0FRfDucfq1YyJGCAjBbPcCRbi4lRbjYgOtw1j0sRQSGSTF8NAxFi0SEj0uoNq3aUoPLmwJ9q55wXmgfHMghC3Qm4PTr2rota02GsGaJY1kPcrsd++nc96DlvGmcHDZqh5Cv+5E2wJJDbX+e1dbqNyPFGaFZnVAzX0lQbFdR0ML7gMtmt/lUlQKr/HmYiDATSFdQGkW/wDM6j+asFeXjDCxAI9CLigp/hfjFlw0kiqVvMwNxa9gv4qo8H5ij5mE5ZVhI57+Xy119VAFgLD2qvHOwMdyOSnxaNW+reLm69WnTa406NWrbVa1qCmeKOZLh8ww8hUlxFdbd9Lnb5+b811DDTa0VrW1KD8ri9fZcOrEFlViOlwDb5X6VQuPfEyTK8ZDG+GEuHmS6sraZAwYh138rWBQ9vi60HQa8uTY2FzbYdL14w0pZFYoyFgCVa2pbj4TpJFx02JFZaDjPDmAxGY5g0uIiZGjkBl1XAQKdowf7xtbarT4pcRpEiYRkJ5w1lr2VQjD/wBxv29BV9quZJxAMXI0UkUYIXWFuXKecoUcMo0yCwuBfr8iQweHGWcrBrJc3n/csewJOn/4kVaq+KthYbAV9oFce8Z0jjxUEratUkekBQSWKt/vzV2GsGKhBGoxq7JcqCBe9uxboT0vQVXjrLAMpZQDaBFcbXP7a/8AFQ3grjg8eKC6tAdGW/TzBrgfUVYZ+Ln5QbkJcRzyyqZCQqYeTluFOjzseouANt7VZYIVUWVVUegAA/FBkpSlByLiLiMf9a5PLuRLAm/e5Xce2/4q4+ImZQRQR89dSs+217EA+lWPFQDeRYkeQDy3sCT2GoglR71DjOjLFg2aCNkxWkOGa4jLRlgACvn6Hrbb7UG7wxo/SQmO2hkDC2ws2/8ANSleY4woCqAANgALAe1h0r1QfDXH8s4umGdrByz5pXRx6dfMe1rb12GtfEJpDOkatJba5C6vQFrEgfQ/Kg574xZi0Rwttlfmgn3AQgfk/arDkXEErYWBjC5JiQk7b3Qb17lztpI8I7YeJ48QITpZtTapdyEUrvy1u5JtsD03qygWoDqCCCLg7EHvWllmTRYcHlhvNYEs7ObKLKt3JIVQTYdBc+prepQKV8DDpfpX2gV4miDKVPRgQbEjYix3G4+le6UHiGEIoVQAqgAAdAALAfavdKUClKUCo85HFzudZtWrmW1No1hOWH03tq0bfS/XepClArSzDJoJypmhjlKBgutQ1g40uN/Vdj7Vu0oI7IsnGFi5KySSIpPL5h1GNf7Y9XVlXoC1zawvtUjSlArRy/Jo4WZl1lmsLvI8hCgkhRrJ0qCTt7+wrepQKUpQKUpQROI4XgdVUhgBrvZ2GpZX1yI1j5kZrXHtapalKBSlKBWlHk8SpDGFOmAqYxqO2lSo3vvsT1rdpQKUpQKEUpQRKcMwq0LKZVMEaxJaVwAikHSRexvYXv1sL3sKlqUoMeJmCIzHooJP0F6qfhvxH+phljPM1QPYmQ3YhhcH/dWPOyP081+nLa/2NVnw8wyKMS6gAu41WPWy7f7NBAcEcTmbOcWLNocuqm5KgRNYNbte35rqVcu8Mo4v1s7AIGs9rHc3feuo0ClKUHmSQKCx2AFz8h1qNyjN+fAZdlN2G97CxIBP0FeuI8YYsNK4XVZTt89qrfBOYHE4fEpo0hTpG1r6gSetBn4I4vE94JZVfEAs2y6QVB7fK9W+uNeG2Cc5qZCLKI3Pr1Onr9a7LQKUpQQ3FWdthYRKoQ+dVOtrCxO9txc1J4PFrLGsiMGVhcEG4NUHxsK/pIA99JxC3te3wt6Vt+GWcasqLadIgaVB3uFJYH80E/k2ayy4nFIwj5MTKsZU3YnTd9W/r8qmq574TZhzjjpCbsZhf7NXQqBSlKCneI/GcuXpDyY1dpWYXYMQNK6uxG5qdynPBLg48W/7YaISPcHyWW7e9hY1EeJOOiiwep0R3LqIlcX8197e+nVX3JMeMRlTM8YCmKRCoNrqoK2HptQbnDXGuHx7OIC50AElkKA6iQOu/ap6qL4XCAJOIlAYFdR1arjTsPob1eqBSlKCK4nzs4TDPOI2kK6QFX/Jgtz6AXrDwrxH+rw/PMbR2ZlIO99Ntx6jf8VoeJWOePBHltpaSREv7Frn8CtDhLN5lyrESHTrw/OCbCx0LqUm3uaCY4W42hx5kWNZUaP4hIhXa5AN+m9unWrDXO/C/OZZZZ1kSIXjjkLIACWbUCDbqNq6JQKUpQYcXjEiQvIwVR1J6CtZ84Q4d8RF+8qqzAJuXKg+Ue9xaofxDzBYsGQwB5jqgBF+9/4rFwtm8YyxpY1CLCshIA7rdj96Dc4K4glxkBmmh5J1EKu9yLDc3Ox3qwVzrwnzppWxEbSFjZJLH+3Ve/5tXRaDVzTLxPDJCxIEilSR1Fxa4qu8OZHhsvlmQYkszxiRkkZRy0j2L7WsPN1NWyozH5e5mWWPl3WGZLPexaQwlL2G6/tkHvuKCtcGcEYWHEPi8PPJJdnGk7BNfmsQQG6MLX7EGrxURw/lskRmaTSDLJrADtKV8iqQXdVLbrsLeUWA22EvQKUpQaGeZQuKgeBmZQ4tdeo+9QnBuR4fBnEpFiTM2pTLqK/t2DWBtsNr/arVUFjeH3kfEEOqLMsKjy6v6bO0istx5XDWNj0JoNPhng/Dwy/rMPIzLKnkFwU0uQ4INrn2vVprQyHAvDhoYpGVnjQKSosNhbb5Da/e17DpW/QKUpQQvFnCsWYQciYsF1BwVNipXofT71H8NxYPA4QwJOJI1laNj8R1sNRTyDc29KtVVzG8POxlYKj6sQsqrzZIbAYdIT5oxcG4O24INA4R4RhwZnlhZ2XFMJLN0UWJAHf+7vvVjrUyrDvHBGkj65FQBm3Oogbm53PzO5rboFKUoITinhKHHxok2scttaMpsVNiPkdj3rBgUwkODfDLMDFFeFyG1MGfqvl6uS3Qb3NrVYqrWZ8NO7SOpU3mjlVdbx6gkXLZSyC6dSRa/QXtc0HjgjhKDCI0kErSiYA6iRYgXta3zq0VpZLhHigjSR9bqNzct3Jtdt2sNtR3Nrnc1u0ClKUENxXw0uOgELO0dnVwy2JuvbfaxBIqKyjLcJhcNicL+oaVSxEv9zIZl06bINth/wA1bqiZstlD4mSIorSxIkd7+Vl5p1Gw6XkB2vexoIngTg7C4RWmw0kkizKq6mNxZCemw73q2VgwWEWKNIl+GNQo+SgAf6rPQKUpQRvEGSjFQNCW03IIa19JB2Nj1qKynD4XDYWXCmdXCXWY/wB15bgLZb+Y9Ao3vVnqu5tw9JI8zIUs/wCnsNTIf2ZJHfzKLxsdQsw3vfp1oPnBnDOHwqM+HkaQS28zWv5Li2wFiDcEHcEWqx1H5DgGhgWN7XDOdiWtqkZgCxALsAwBc7sbk7mpCgUpSgUpSgUpSgUpSgUpSgUpSgUpSgUpSgUpSgUpSgUpSgUpSgUqI4szCWHCSSQgcwabX6C7AE/QGtPgXNpsRhmecgusjLcAC4AUi4HfegsdKis+z5MMm5GtgdK+tu/yvXvh/MnngSV4zGzDp2P+Q72PvQSVKUoFKUoFKUoFK0c8gd8NMscnKdo2Cv00GxsfaqL4MY52hnjklLsrhgpYsUBFjuexIoOjk19rmORZVLHnMjTYtHDPIRHrJuHBKrpJsLAjb2rp1ApSlApXiUeU3NhY79Le9c58N5l/WT2xXO1pcKSb2V7atzubGg6TSqNxZIJsdBDFieTKpCta97Mb6RYjcirvElgBcmwAuept3oPVKUoFKVE5fmskmJmjKJyktpdWuSbC4I+d9x6UEtStF80HPWEWJIJJuPLYdLetb1ApSlApUVxPn6YPDvM5tbyqOt2bZRbvvufYGovh7iotlr4yZlbliVmKCwtHc2sT1sKC00qq+G2fHGYITFpGbmOra9mBBuB8rEVaqBSlKCK4qw6PhJlkJCldyOuxBH5AqN8PsGkeGcISbyMWv62X8WrW8VWf/pziMMSXjB03uBq67e4FaHg+0nInEgYWl21X/wCxb0ENjsd+szhlMEn7RWNCSQps27bbFeprq4FU6bMpsJiZpJY2eNyNJW9gB9PxVoyzMUnjWRDdW/HtQbVKUoFKUoFKUoNXNMAJ4ZISSBIpQkdRqFr1T+D+GIcpkZHmkllxG+sxFURY1ZtNxcA2DG177dKvVaeOy7mPE+q3KZmta+rVG6d+nxX79KCg5VwTHiMwbHJiJVPMTECN4tJ0vcqQdXwtY22uLEECulVC8O8ODC621IWcIvkj5ahYw2ny6m38x72GwAAFTVApSlB4ni1KynowI+4tXPuHeEsNleNaQvMxdeWrNHaOPUDIV1dyVjJ2Fh3NyK6JULj8heafW8qmLQUEZjN01qVdlYOBrINtRU2FwLXa4V/DcKYXGYv9crTLNG6ShJFCjdQY2t10kb9b7EGxBAvCXsL2v3t0qMyPJ2h1NJIJHYIlwmgaY1su1zvuxJv36C1StApSlB4mj1KVuRcEXHUXqg8J8PrgMZJrxOJl1KyAPEwjJUCVrG5LsF7gW6gEkEV0GoqHKpBimnaVHW2lFMZDRKbXCtzLbsLsdNzYDoBQQmR8NRvjDmUU0wWQveJ1KgMC0bGx3XdTsRVwrTyrL+THo1avPI97W/qSPJb6arfStygUpSgg+LuFUx8Aid2j0sHVlsSCLjoeo3qsZPlEUWWT5cGxUjSBtzBpcjEGTS4Umyr5G+Mr8O9ri/Q6rX/hmflSIcUheZw0kghcNIN7obTXC2so0ldIBtu16Dx4c5EMLglAm5/OYza9BjvrVbeUkkeUDrVorFhIdCKvl8qgeRdC7C2y3OkegubVloFKUoI/Pcq/UwtFrKaip1AX+Fg38VGYWePL1MUjOxbVKp0/1DcLy1AN2k+Gy99W17G1jqHzjh/9QwZpWXli8Okf0pL/ANbr52AsADtYuDfUbBKgal3HUbg2P0NrikMCooVVCqOgAsB9BX2MGwuQTbcgWBPfa5sPrXqgUpSgVHY/Po4WZZNS6Y+aDa4cA6WC2+JgSo09f3Fte9SNaGZ5Qs7QM1v2JRKLre5Cstvbdgb/AOIoN2NrgEgi4vY2uPY2JF/ka9UpQf/Z"/>
          <p:cNvSpPr>
            <a:spLocks noChangeAspect="1" noChangeArrowheads="1"/>
          </p:cNvSpPr>
          <p:nvPr/>
        </p:nvSpPr>
        <p:spPr bwMode="auto">
          <a:xfrm>
            <a:off x="6350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endParaRPr lang="en-US" altLang="en-US" sz="1800">
              <a:latin typeface="Arial" charset="0"/>
            </a:endParaRPr>
          </a:p>
        </p:txBody>
      </p:sp>
      <p:sp>
        <p:nvSpPr>
          <p:cNvPr id="73731" name="AutoShape 4" descr="data:image/jpeg;base64,/9j/4AAQSkZJRgABAQAAAQABAAD/2wCEAAkGBhQSERQSExITFBQUGBwXGBgXFRcVGBQfGBgYGRgZIR0XHSYeFxsjGhgcIC8gIycpLCwsGB8xNTAqNSYrLCkBCQoKBQUFDQUFDSkYEhgpKSkpKSkpKSkpKSkpKSkpKSkpKSkpKSkpKSkpKSkpKSkpKSkpKSkpKSkpKSkpKSkpKf/AABEIAL4BCgMBIgACEQEDEQH/xAAbAAEAAgMBAQAAAAAAAAAAAAAABQYDBAcCAf/EADoQAAIBAgQEBAUDBAECBwAAAAECAwARBAUSIQYTMUEHIlFhMnGBkaEUI8EzQmKx0RVSFnKCkqKy8P/EABQBAQAAAAAAAAAAAAAAAAAAAAD/xAAUEQEAAAAAAAAAAAAAAAAAAAAA/9oADAMBAAIRAxEAPwDuNc08a85miiw8UMjxmRyzFCQ1kAsLjsSfxXS6oPiLhlmljjYkFUuCCL+Y2/igsHAmIlky/DPOS0jJdidydzpJ99Nq5t4tcTzvimwsTssUKoSIyVaWR+i3HW223rXV8Ny8LhkDMEjijUXYgWAAG9+9/wDdVDI8oixeLOIeNTofnA7He/kH06/Sgs3B8EyYLDriG1S6Bqve4vuFN+pAsCfUVM0pQKUpQauaOwhkKfGEYr87G1UTw1znENiJ4J5Wk8okXVc23AIBJ6e1dEdbgj12rmHAGZOuYTRPCyqC0Yciw2Nxf52t9qDps0wRSzEKo3JJsBVTwHiIsuKTDjDyAObCQkW79rdNqweIGLld48IiHTINRc30k3sEv+ftUxw1womFBc+eVvia2w9l7gUE9SlKBSlKDTzDOIYLc6VI73tqYC9utbAnXTrBBW2q4OxFr3rlXjZNpkgvHrXlyWNuhuLj/VW6aUrk6FBY8iPbcHotxtQbHC/GaY2SWMRvG0QBOo3vckdunT81Y6ovhZHKUnmlAGtwFsCNk1A9fnV6oFKUoFYpMSqsqlgC17A97day1RPE3LFlbDFi4trClexIXf57UF6J715jlVvhINttiDb7VD5hlWrL2wxLMTBo6+ZiE/J2qE8MMpGHjnURsgMgPmFrnTY/PpQXalKUClKUClUTijiXEx4+OGCSLT+3qjIJbzmxvY+hFqk/EaItgjZpEOpbFCQRv7UFopWhkN/00GpmZuWt2bqTpFyfet+gVU87wWEbHxNMbSaVAF9jZiVv9atlcy8T8BbFQzXtdNIJNhdWvv8AeguHHGX8/AzRXC6tO57WdT/FR/hvw1+kwzEnU0zlyb38o2Ue3c/Wt3OcOcZlrLG3mljBBHqLE/kEVX/CXMiMOuFkcl1uy6jvb+4WPof90HQKUpQKUpQK5nxPljQ51h8REXtKV1qD5epUm30FdMqkyTibNk0kMIyVP+OlTf8ANBteI+RtPhtaX1w3a2/mHcbff6Vs8C5o8uGAkN3Ta992HYn/AF9KsRF9qoHCshixzRmRdyy6Qettx9qDoFKUoFKUoKxxtlMM4hErBSHIX18wAP8AFTc8SRwaGF0VQv0FgK5t4mZ5iVxgjhVSERCLk31M3a3yFXni5JDgnKGzgK32IvQSWWRIsSCP4bXH13P1vW1VO8N8a5ilika5ja4+Tlj9tquNApSlAqqcUZ/omihQkMGBJsCBcbdfY1a6pWdMqY9WktpLK247BQP90FqzJ9MLt3Cm3tfb+ajuEHvAxN/6jdfpWHj3NTh8BLIAD8K77DzMBeorwvzl8RFLqtZWG4PS46UF3pSlApSlBz3NM0hGcKWh1FNEeq3dtwfe2oVu+I2eyw8mOIXD3Zv/AElbD81q4vOIkzQCS1zKEHexKDSfuRXjxMzZYZoA17FGI2v0Iv8AxQXzCSFo0YixKgkehI3rNWHBzB40ZejKCPkQCKzUCqB4vZZNNBByY2kKy+YKCxAK+3bar/SggOBMK8eXwJIpRwpup6i7MR19jVL4m4RxmFxpxuBXmB31FQbshb4xpIsVPt61euI8EX/Tsocsk8Z8pawGsaiQDY2W+5GwJ9amaDBgJGaKNnGlyqlh6EgXH3rPSlApSlBgx0jrG5jXU4UlVva57CqD4Z5TiVmnlxMBiO6gt1Ykgkj1Fu9dFry52PX6dfxQeq5bw9leKGbMWgcIjsxkK+WxXaxtverdwbABzWWOWFWK2ikSVSAoI1sZB55X6sQT/aCSRc2SgUpSgUpSg5x4l5ViufFNhIGmLKQ+nfSUIKE+xuftV70NJh7OoDvHuvUBiu4+hrcqr5tCTjYWRJtYddZ0y2KaT8L35SICTrUi7WHfTQRfh5l+Jimn50LRqyrYnuQT9+tXylKBSlKBVN8RcuZkjlSNpGBKlVBJIO46e4q5UoITMsq5uB5UicwiNTp9WQAj63FeODcBysP/AEuUzMSVtY7Gw/Arxl+GnGPlkkTyPHpVg91Cq50KFsLMQSx927gCrDQKUpQKUpQc14x4ZlOZwzxQFkZoy7DoCrWJI7eW29SHillMsscTQwGYqWUgfENVrH8VeqqvCmEeOaUcs6SGLSNA0Laua1l1MxEwIJOobCw/7gAE7kkLJhoVkAV1jQMBuAQoBFbtKUClR+Hz6GSXkpIrNYnY+hsR8xUJxdx+mBkERheRjHzBZgo6kWuQd9qC10rBgMVzYo5LW1or2621AG35rPQKUr4rA9CD8qD7SsT4pFIUuoJ6AsAT9Ky0ClKxzzqilmICjqT2oMlKw4XFrIodTdTSDGI/wOrfIg0GalKUClKUClKUClKUClKUClKUClKUClKUClKUClKUClKUHNJOHpYc6VoltCzLILA910uNve5rN4s8MSYkwPE2lgGj+eu2k/e9TeZZgwzGJQ1gulSL9ddRPiPmGmWNQ+nQhfv3bb/60F2yrCmKCKNjcxxohPqVUAn8VtVhwcmqNG9VB+4FZqDVzNCYZAOpRgPsaqPhniwVliVGVFswv2J2P+qvFU3hzNpDjZUPJ0P0CbEFQd/e9BE8ZlpMzghGGMn9Ng+m4HmNze3aukVzbMc/mGbKoxCKokSPRvurdR87iuk0Cq14iZe82XyrHr1jSwCdTpYEjbrtf7VZa1czxIjhkc7aVJ/G35oKl4VJKuHlWXVtJcBr3F0W/X3FQ2XZTO+cSShNADAta4Gm/wDIH5qycAPdZrtc3X6eU1FcNYkrmUt5NQkLAC9+m9B88ZsZLHhYTDI8biYN5GKsbKRby7kXNXzBsTGhb4ioJ+dhf81ReJV155g0ezRiMkqdxcl7Gx26gfaugUChNK+MoIIO4O1Bp4fOoJDpSaNj0sHFz8h3qJ4zzafDxo8KggN5yRf5D2HvVQ4qybBYXFwFNYkXz6VYWTcWNuu/8V0jMMUiQu8ltAW7XtY+2/rQanDnEEeMhEkZFxsw/wC0jYj5XG1StVHgRo3MskUYhTYaBa29z27/APNW6gVzrxRlxiSwmB5RE6FSI9Q897gkj2/1XRa5v4qcScmWCGz2KmQlTbvpH80FwzHGTQ4BpQoaaOHUQbkagl29zveoPw44unxomWZFHK0AOoI1FgSRb1Fq+cXZ6UyuGRXZOdylJPxWdbkH3NvzW34bYpJMEGQAHW4Y6QLkO1unXagtVKUoOZZ7jMTHmw04srG0sK8u506TpuLXsSbmrNxzxLPg442ghWUuxB1XsthcdO5/iqpxjxUkObIn6USGIw63tudbbEe6gjerfx5PAuFvOSAWGjTa5axt19r0E3l+JMkUchFi6qxHWxIBIrYqM4aZDhITExZNAsT1/wDwO1SdB8Y7VEcO8SLihINDRSRsVaNj5rA7N22P4qYqg5Lm8pzBh+nQCR2VmW9wFOzG/f1oJHj/ADjEQLCMMyqzMS111XCgWH1JqSy/H4poo2eBA5RS3mtuVBOx6b9qrHiLicQuJgERAQJqN+gIff8AAFX+JrqD6gH70HM5c6SbOFQqQeaqgEbnQtydug2p4q5mYcRGShKtC1iO5U9PyPvXRsSsaBpii3RSxbSNVgLnfr0FRfDucfq1YyJGCAjBbPcCRbi4lRbjYgOtw1j0sRQSGSTF8NAxFi0SEj0uoNq3aUoPLmwJ9q55wXmgfHMghC3Qm4PTr2rota02GsGaJY1kPcrsd++nc96DlvGmcHDZqh5Cv+5E2wJJDbX+e1dbqNyPFGaFZnVAzX0lQbFdR0ML7gMtmt/lUlQKr/HmYiDATSFdQGkW/wDM6j+asFeXjDCxAI9CLigp/hfjFlw0kiqVvMwNxa9gv4qo8H5ij5mE5ZVhI57+Xy119VAFgLD2qvHOwMdyOSnxaNW+reLm69WnTa406NWrbVa1qCmeKOZLh8ww8hUlxFdbd9Lnb5+b811DDTa0VrW1KD8ri9fZcOrEFlViOlwDb5X6VQuPfEyTK8ZDG+GEuHmS6sraZAwYh138rWBQ9vi60HQa8uTY2FzbYdL14w0pZFYoyFgCVa2pbj4TpJFx02JFZaDjPDmAxGY5g0uIiZGjkBl1XAQKdowf7xtbarT4pcRpEiYRkJ5w1lr2VQjD/wBxv29BV9quZJxAMXI0UkUYIXWFuXKecoUcMo0yCwuBfr8iQweHGWcrBrJc3n/csewJOn/4kVaq+KthYbAV9oFce8Z0jjxUEratUkekBQSWKt/vzV2GsGKhBGoxq7JcqCBe9uxboT0vQVXjrLAMpZQDaBFcbXP7a/8AFQ3grjg8eKC6tAdGW/TzBrgfUVYZ+Ln5QbkJcRzyyqZCQqYeTluFOjzseouANt7VZYIVUWVVUegAA/FBkpSlByLiLiMf9a5PLuRLAm/e5Xce2/4q4+ImZQRQR89dSs+217EA+lWPFQDeRYkeQDy3sCT2GoglR71DjOjLFg2aCNkxWkOGa4jLRlgACvn6Hrbb7UG7wxo/SQmO2hkDC2ws2/8ANSleY4woCqAANgALAe1h0r1QfDXH8s4umGdrByz5pXRx6dfMe1rb12GtfEJpDOkatJba5C6vQFrEgfQ/Kg574xZi0Rwttlfmgn3AQgfk/arDkXEErYWBjC5JiQk7b3Qb17lztpI8I7YeJ48QITpZtTapdyEUrvy1u5JtsD03qygWoDqCCCLg7EHvWllmTRYcHlhvNYEs7ObKLKt3JIVQTYdBc+prepQKV8DDpfpX2gV4miDKVPRgQbEjYix3G4+le6UHiGEIoVQAqgAAdAALAfavdKUClKUCo85HFzudZtWrmW1No1hOWH03tq0bfS/XepClArSzDJoJypmhjlKBgutQ1g40uN/Vdj7Vu0oI7IsnGFi5KySSIpPL5h1GNf7Y9XVlXoC1zawvtUjSlArRy/Jo4WZl1lmsLvI8hCgkhRrJ0qCTt7+wrepQKUpQKUpQROI4XgdVUhgBrvZ2GpZX1yI1j5kZrXHtapalKBSlKBWlHk8SpDGFOmAqYxqO2lSo3vvsT1rdpQKUpQKEUpQRKcMwq0LKZVMEaxJaVwAikHSRexvYXv1sL3sKlqUoMeJmCIzHooJP0F6qfhvxH+phljPM1QPYmQ3YhhcH/dWPOyP081+nLa/2NVnw8wyKMS6gAu41WPWy7f7NBAcEcTmbOcWLNocuqm5KgRNYNbte35rqVcu8Mo4v1s7AIGs9rHc3feuo0ClKUHmSQKCx2AFz8h1qNyjN+fAZdlN2G97CxIBP0FeuI8YYsNK4XVZTt89qrfBOYHE4fEpo0hTpG1r6gSetBn4I4vE94JZVfEAs2y6QVB7fK9W+uNeG2Cc5qZCLKI3Pr1Onr9a7LQKUpQQ3FWdthYRKoQ+dVOtrCxO9txc1J4PFrLGsiMGVhcEG4NUHxsK/pIA99JxC3te3wt6Vt+GWcasqLadIgaVB3uFJYH80E/k2ayy4nFIwj5MTKsZU3YnTd9W/r8qmq574TZhzjjpCbsZhf7NXQqBSlKCneI/GcuXpDyY1dpWYXYMQNK6uxG5qdynPBLg48W/7YaISPcHyWW7e9hY1EeJOOiiwep0R3LqIlcX8197e+nVX3JMeMRlTM8YCmKRCoNrqoK2HptQbnDXGuHx7OIC50AElkKA6iQOu/ap6qL4XCAJOIlAYFdR1arjTsPob1eqBSlKCK4nzs4TDPOI2kK6QFX/Jgtz6AXrDwrxH+rw/PMbR2ZlIO99Ntx6jf8VoeJWOePBHltpaSREv7Frn8CtDhLN5lyrESHTrw/OCbCx0LqUm3uaCY4W42hx5kWNZUaP4hIhXa5AN+m9unWrDXO/C/OZZZZ1kSIXjjkLIACWbUCDbqNq6JQKUpQYcXjEiQvIwVR1J6CtZ84Q4d8RF+8qqzAJuXKg+Ue9xaofxDzBYsGQwB5jqgBF+9/4rFwtm8YyxpY1CLCshIA7rdj96Dc4K4glxkBmmh5J1EKu9yLDc3Ox3qwVzrwnzppWxEbSFjZJLH+3Ve/5tXRaDVzTLxPDJCxIEilSR1Fxa4qu8OZHhsvlmQYkszxiRkkZRy0j2L7WsPN1NWyozH5e5mWWPl3WGZLPexaQwlL2G6/tkHvuKCtcGcEYWHEPi8PPJJdnGk7BNfmsQQG6MLX7EGrxURw/lskRmaTSDLJrADtKV8iqQXdVLbrsLeUWA22EvQKUpQaGeZQuKgeBmZQ4tdeo+9QnBuR4fBnEpFiTM2pTLqK/t2DWBtsNr/arVUFjeH3kfEEOqLMsKjy6v6bO0istx5XDWNj0JoNPhng/Dwy/rMPIzLKnkFwU0uQ4INrn2vVprQyHAvDhoYpGVnjQKSosNhbb5Da/e17DpW/QKUpQQvFnCsWYQciYsF1BwVNipXofT71H8NxYPA4QwJOJI1laNj8R1sNRTyDc29KtVVzG8POxlYKj6sQsqrzZIbAYdIT5oxcG4O24INA4R4RhwZnlhZ2XFMJLN0UWJAHf+7vvVjrUyrDvHBGkj65FQBm3Oogbm53PzO5rboFKUoITinhKHHxok2scttaMpsVNiPkdj3rBgUwkODfDLMDFFeFyG1MGfqvl6uS3Qb3NrVYqrWZ8NO7SOpU3mjlVdbx6gkXLZSyC6dSRa/QXtc0HjgjhKDCI0kErSiYA6iRYgXta3zq0VpZLhHigjSR9bqNzct3Jtdt2sNtR3Nrnc1u0ClKUENxXw0uOgELO0dnVwy2JuvbfaxBIqKyjLcJhcNicL+oaVSxEv9zIZl06bINth/wA1bqiZstlD4mSIorSxIkd7+Vl5p1Gw6XkB2vexoIngTg7C4RWmw0kkizKq6mNxZCemw73q2VgwWEWKNIl+GNQo+SgAf6rPQKUpQRvEGSjFQNCW03IIa19JB2Nj1qKynD4XDYWXCmdXCXWY/wB15bgLZb+Y9Ao3vVnqu5tw9JI8zIUs/wCnsNTIf2ZJHfzKLxsdQsw3vfp1oPnBnDOHwqM+HkaQS28zWv5Li2wFiDcEHcEWqx1H5DgGhgWN7XDOdiWtqkZgCxALsAwBc7sbk7mpCgUpSgUpSgUpSgUpSgUpSgUpSgUpSgUpSgUpSgUpSgUpSgUpSgUqI4szCWHCSSQgcwabX6C7AE/QGtPgXNpsRhmecgusjLcAC4AUi4HfegsdKis+z5MMm5GtgdK+tu/yvXvh/MnngSV4zGzDp2P+Q72PvQSVKUoFKUoFKUoFK0c8gd8NMscnKdo2Cv00GxsfaqL4MY52hnjklLsrhgpYsUBFjuexIoOjk19rmORZVLHnMjTYtHDPIRHrJuHBKrpJsLAjb2rp1ApSlApXiUeU3NhY79Le9c58N5l/WT2xXO1pcKSb2V7atzubGg6TSqNxZIJsdBDFieTKpCta97Mb6RYjcirvElgBcmwAuept3oPVKUoFKVE5fmskmJmjKJyktpdWuSbC4I+d9x6UEtStF80HPWEWJIJJuPLYdLetb1ApSlApUVxPn6YPDvM5tbyqOt2bZRbvvufYGovh7iotlr4yZlbliVmKCwtHc2sT1sKC00qq+G2fHGYITFpGbmOra9mBBuB8rEVaqBSlKCK4qw6PhJlkJCldyOuxBH5AqN8PsGkeGcISbyMWv62X8WrW8VWf/pziMMSXjB03uBq67e4FaHg+0nInEgYWl21X/wCxb0ENjsd+szhlMEn7RWNCSQps27bbFeprq4FU6bMpsJiZpJY2eNyNJW9gB9PxVoyzMUnjWRDdW/HtQbVKUoFKUoFKUoNXNMAJ4ZISSBIpQkdRqFr1T+D+GIcpkZHmkllxG+sxFURY1ZtNxcA2DG177dKvVaeOy7mPE+q3KZmta+rVG6d+nxX79KCg5VwTHiMwbHJiJVPMTECN4tJ0vcqQdXwtY22uLEECulVC8O8ODC621IWcIvkj5ahYw2ny6m38x72GwAAFTVApSlB4ni1KynowI+4tXPuHeEsNleNaQvMxdeWrNHaOPUDIV1dyVjJ2Fh3NyK6JULj8heafW8qmLQUEZjN01qVdlYOBrINtRU2FwLXa4V/DcKYXGYv9crTLNG6ShJFCjdQY2t10kb9b7EGxBAvCXsL2v3t0qMyPJ2h1NJIJHYIlwmgaY1su1zvuxJv36C1StApSlB4mj1KVuRcEXHUXqg8J8PrgMZJrxOJl1KyAPEwjJUCVrG5LsF7gW6gEkEV0GoqHKpBimnaVHW2lFMZDRKbXCtzLbsLsdNzYDoBQQmR8NRvjDmUU0wWQveJ1KgMC0bGx3XdTsRVwrTyrL+THo1avPI97W/qSPJb6arfStygUpSgg+LuFUx8Aid2j0sHVlsSCLjoeo3qsZPlEUWWT5cGxUjSBtzBpcjEGTS4Umyr5G+Mr8O9ri/Q6rX/hmflSIcUheZw0kghcNIN7obTXC2so0ldIBtu16Dx4c5EMLglAm5/OYza9BjvrVbeUkkeUDrVorFhIdCKvl8qgeRdC7C2y3OkegubVloFKUoI/Pcq/UwtFrKaip1AX+Fg38VGYWePL1MUjOxbVKp0/1DcLy1AN2k+Gy99W17G1jqHzjh/9QwZpWXli8Okf0pL/ANbr52AsADtYuDfUbBKgal3HUbg2P0NrikMCooVVCqOgAsB9BX2MGwuQTbcgWBPfa5sPrXqgUpSgVHY/Po4WZZNS6Y+aDa4cA6WC2+JgSo09f3Fte9SNaGZ5Qs7QM1v2JRKLre5Cstvbdgb/AOIoN2NrgEgi4vY2uPY2JF/ka9UpQf/Z"/>
          <p:cNvSpPr>
            <a:spLocks noChangeAspect="1" noChangeArrowheads="1"/>
          </p:cNvSpPr>
          <p:nvPr/>
        </p:nvSpPr>
        <p:spPr bwMode="auto">
          <a:xfrm>
            <a:off x="63500"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endParaRPr lang="en-US" altLang="en-US" sz="1800">
              <a:latin typeface="Arial" charset="0"/>
            </a:endParaRPr>
          </a:p>
        </p:txBody>
      </p:sp>
      <p:pic>
        <p:nvPicPr>
          <p:cNvPr id="73732" name="Picture 5" descr="Go to fullsize image">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3557587"/>
            <a:ext cx="2797175"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10" descr="http://web.coehs.siu.edu/grants/tris/images/ashton2-150.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2200" y="1371600"/>
            <a:ext cx="19050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4" name="AutoShape 9" descr="data:image/jpeg;base64,/9j/4AAQSkZJRgABAQAAAQABAAD/2wCEAAkGBhQSEBUUExQVFRQWGB4YFxcYFRgYFRkYGRYXFhoYGRUXJyYeFx0jGhgUHy8gIycqLCwsFR4xNTAqNScrLSkBCQoKBQUFDQUFDSkYEhgpKSkpKSkpKSkpKSkpKSkpKSkpKSkpKSkpKSkpKSkpKSkpKSkpKSkpKSkpKSkpKSkpKf/AABEIAL0BCwMBIgACEQEDEQH/xAAbAAACAwEBAQAAAAAAAAAAAAAABQMEBgcCAf/EADoQAAEDAQUEBgoCAgMBAQAAAAEAAhEDBAUSITEGE0FRFCJhcYGxBxUyM1JikZKi4UKhwfAjctFDJP/EABQBAQAAAAAAAAAAAAAAAAAAAAD/xAAUEQEAAAAAAAAAAAAAAAAAAAAA/9oADAMBAAIRAxEAPwDtNCzNwt6rdBwHJe+is+Fv2hfbP7De4eSoXrfQozlp26zwQXuis+Fv2hQ2xjGMc7C3IfCFFc9579mIjCQYiZy4H/eS+bQvIstVw1awn6Z/4QLLNfTcUOY3DkJDRrpp3p/0Vnwt+0Lmey19b21sY9jwHEESMpnWe9dRQRdFZ8LftCOis+Fv2hSoQRdFZ8LftCOis+Fv2hSrM3nti2lVDconrTMxzQaHorPhb9oR0Vnwt+0L7Z7Q17Q5plrhIPYs7fu0lSjWwNaI1k8uKDQ9FZ8LftCOis+Fv2hR3fbRVpte3RwlWUEXRWfC37QjorPhb9oUqEEXRWfC37QjorPhb9oX2tXawS4gDtXiyW1lVuJjg4AwY4HkUHrorPhb9oR0Vnwt+0KQuX1BF0Vnwt+0I6Kz4W/aFKhBF0Vnwt+0I6Kz4W/aFKo32hoMFwB70HzorPhb9oR0Vnwt+0L660NDS8kYQJnhC8ULY1+hQeuis+Fv2hHRWfC37QpUIIuis+Fv2hHRWfC37QpUIIuis+Fv2hHRWfC37QpVHUrtaQCQCdJOqD50Vnwt+0JZbKQDzAHDh2BNwUqt3vD4eQQMrP7De4eSR7XWMmkXjQDPX65fQp5Z/Yb3DyXqpEGdOPJBzfZza0U6jRA3bhBdOgGQ11Mrf26iK1B7dQ9hGXIhcyvx1ChbA1tPEx5GYGKTOgAyAXT6IDKQ4AN+mSDD7KUKAtbWh3XZIa3EdRwj6ldBXObguFrLYypTql/WL3yZnFORJXRggEIQgFjdt9mTUaarD/25gcS1bJJ9q7wFGyVHExlE9/6QKPR/eTntfSOLDTiMbgX5k8BwXvbW4X1AK1P+HtN4uGkA8Es2AOKs5zXNw4etAg5xErR7XXmKVCJMvOERqgo7AVy6i8RDGuhozkZScz4LVLIbE1TvKjC6cLQT4nLuWvQCEIQKdpLvqVaJFJwa7mROXGO1ItibS1tWrSmXEyTlmQIy8Fp72t4o0XPOgGmk9iw/o5spdarRXdiBLRhbILQCdQeBy0QW9rq1odXLWhoptgznMZZEDtWruVzzZ6ZqGXRmsX6QbSaVdkEHeNgjFERpl3wtls+D0aniIJw5kGRPegYIQhALnm2lI9L6riHPAiOsOGZA07+1dDXMdqKeK11SWzA5xxAB7UGzvSy4LvewnMUonmf2Uj9H1le4Gq6oYP8AA8CMs/omO0RPqszOTGTHeJSP0eV2CvUY0RMkCeYB49xQdCQhCAS+/b2FmoOquBIbwCYJPtZbN3ZXnKCIM6Ccs0FHZHa42x9QGm5gaAWzxBSXbx9UWlm7qOaS0ACJaczyzGhXn0a2n/kqNBa5rmgyOBHD+0u2mtrBa6uJ0Oa8RIkjhkUHSLqpubQph5l2ET3qpbveHw8grt3VcVGm7m0H6hUrd7w+HkEDKz+w3uHksrthtEGNdShwGjnAGROmQ/itVZ/Yb3DyVG9rkbXiTABkwB1uwoMRsnZar6zab2wG9ZzoOEg6Fp0MrcX7AszwZAwx1dfBWrJY20mhrBACripStdF2B4fTJLcTTlLXFpg9jgR4IOe7IWF5tDZtEta4kNNMtcRiylwynRdRSWwbOClUDg8loEBpGfie/PROkAhCEAub7eX9jrtoAjdtku16zh/EcDwyXSEkvXZanXMkx1g45Tpy5FAu9H11bug6qQQapkAjMNGQHcl22Vrx2prJ6tMScuOuq2FuvOlZ2jeOwjOMicmiXOhoJDWjMuOQ4kKpeWzNKsS4iC7U80FXYqyEUDUcIdUM8NBkNFolFZbOKbGsaIa0ADuClQCEIQZrbW+NyxjREuOZPAaT/ai2GqteKr2tDcwMtDrnPGdU4ve42WiMWoBAynVeLPQo2KjyBdwDnOc52QDWtlzj2AIMhtlbKItFUOZLmtBxHQQBkOfBbHZuoHWWmQCARx71Qt2zNG1A1WO980HEM2lpAhwHaITuw2MUqbabdGiEE6EIQBXN9qKR6TV6zWiM8XHNdISK+dk2WioKhc5piMuP1QVb2pGpdDxi1o+0OyNFzj0YPe63NLpdGU5COo4T2jNdYtNGk2m2yF4a6oxzWD+RDQMRA7JH1CTbMbD9GrCpIyaWwAM+RyQa9CEIBZr0g0S+wvbMAkT3DOPFaVUr2uttopmm/wBkkE+CDFejm7gytUeC3NsQM+I4qhtfdDRbnvc5oxQRIOuWeXitzd910bDScW9VmpyJ7IAEkkkjIakrzeNwUbXFRzTJbGbXNdAJIydBaZJ1HFBauA//AJqWcw2J00y08FDbveHw8grl22AUababdB/kyqdu94fDyCBlZ/Yb3DyUijs/sN7h5KRAFU7ssG5a4TOKo+ppEbx7nx4TE9iuIQCEIQCEIQCEIQKr+ul9oa1rXta3PG1zXEPaR7BLHNIbOZEw6ADlILQL6hAIQhAIQhAKnellfUplrHNBOuJpLXNIILThIcJB1BkR4K4hBUumw7mhTpYsW7Y1mKInCAJjONOZ7yraEIBCEIBCEIE9fZ7FbGWkVHgtyLOqWkYHMABIxNEuc7XUlOEIQCEIQCEIQU72sO+ouZ1DMGHtLmHC4OgtBEgxGv10RdFgNGi2mXYonPMAS4uDWgkkNaCGgScmhXEIBKbd7w+HkE2Sm3e8Ph5BBPbbfubPvMJdDRkNTkqOz+1LLU4taCCBMwYPNS39IsTyDBazFrAyEwVm/Rtewq48QAeBAyIkTnE+CBltI6vvoZVDGYYAGsxOafXQHblmMgujMiYnxWN25pg2gYWFxDOtnAidR2rYXI9ps9MtEDCMvP8AuUF5ItoNrGWR7Wup1H4tSwSGjt4p6sR6Q7KRgqMD3P0wt+HQn6FBprDfbK1A1qYJbnEiCcPYUju3bZz6jWPokYnRia4ERMaazomDa1Ohd+InCwU8yeZgZ9skBZvZK86BtIa+ow1CTugOM+RyQdBQhCD5iHNfKlQNEkgAcSsFvqhvDdlxJD5ABgQnu28izh4OTXgkcx/lA/pVmu9kg9xlUr4v6jZWY6z8LecE+MNkpTsMyaJfiBnl/kcCkW0OLpr6ZLYfBmdGkZDPQoOg03hwBBBBEgjMEHiCvSr2CyinSYwaNaGjwEKwgELmF9+k+1We8a9A2aaLSBScWuBd1GlxnR3WmIjJb66bwdXsrapYabnsnDxBQXm1QSQCCRr2L2ua7L1KtW2PwvdDX9fG1wOX9cF0pAIXwrntut1Wla9097sZOJsSRhnWeHBB0NCRbUXjUo0GvYcp6zuAEa9yi2LvN9ak7G4ug5E8R/sINEhCgttRzaby0S4NJA7QMkE6FgNltpLTUtIY9sy4l4k9QZ6eIyTHarairZqrWBnUdHX5Zce8yPBBrkJZs7eZtFBtUj2iYyiQDEwe2UzQCEp2ntD2WdzmPDCOJ8h2qrsjb6tam573sc3QYZJmM5nyQaBKbd7w+HkEmtu0ddtsdTayWgwBOZ5GOCb2wnGZ1y8ggj2nMXfU192NNeGaxfo9tTelNzLpaQCcgIHEcTlC6LXsgq0DTdo5kHxCR3BsS2zVA/FiwzhEaT/pQJttqk2sNGKRTzg5RrJWo2SqTZKczlIz7CUXts+Kzi8HC7DExr2E8lduqwCjSbTHBBbWE9JdoY00A99VgzzptnLkTw4rdpPfmzrLS5jnTLdM8kGbpUBabje3HUc05guEPwteHQR3BYbZW5DTtlne0z1mmHMggNfn1ueq7JYLnbSs+5bpBEntlL7Jsk1pYXGS0zqdZmUGhXiq+Gk8hK9rxVp4mlp0II+ohBxu12yqK+Om6nj3wiXwJnOeYGS2u3lcOsdI42DE8Zkw0mO3Uaq230f2eRibIHAZCZmRyTS+LjZaGta8AtaZAIkfpBnPRvXLhVzBbOUc5P0WWvq8SbdXhwyqAHMYspBy5QF0q5LgZZi/DHXPARkOCT2z0e0H13VOLus4ZZun2v8ACDS3fUxUmH5R5KworNQDGho0AhSoOebe2mbSGFmINbIIfhOKOPMLQeunC7DWiHCnprnoNFJfGyNO0PL3ASY/pXbPcbGWbcZ4II7czKDCej7azf21zcOEOYRrMubmMucA/VdNWR2b2MbZ65eaTAGzgeHS50zmRwMFa5ALkV8Vt5a6zn5hzv8AjLJBA06zuOc5DRddWetuyFOpUxECJmI4+CCltDTLLtptxuEBsu1JgEwZ4KnsFnVe4lxlsaDCM5yhaa97lbWoin8MRJPDJVrg2dNne92Lqu/jwnic0D1Q2uuGU3POjQSfASplHaKWJjm8wR9QgwGzm0VjdbCaPvapzgOnWCCNBnOavbeUaFWpRp1qhplsvBBjTmrt2bGNpV2VYYC0HNogz/4otr9jW2uo2pgDyGFhlxEDgf7QOtnqwfQaWuDm6NI5DJM0q2Zuno1mZSgAtGYGk9/FNUGX27vM0KTHBmMYs2xiEc4UGw97OqUqxNPC1jiRMCYHZ3J/e90iuADoDn3cv6Xq77rbSYW89SgwjL3puf0pzCKpdAzMSORWvrVcRDtMQafq0FUXbJjNgbDQQWmcp49XuV6vTwnDyAH0aAgbWf2G9w8kt2nZUNnIpTOOniwhxdu943eQ1hDndTFkDJEgZplZ/Yb3DyUiBds+HizUxUBDgDk4uLoxHCTiJcCW4ThJJEwTkmKEIBCEIFF+WE1X0WgPjHL3te9uFjRjI6pElzmsZnwc5N0IQCEIQCUbUU3usxFPFOOnOEOcQzesL+qwhzxgxS1pBIkBN0IFmzbagstIVcWMNg4pxGCQCQZIlsGCSRMEkglKGXbafXRr7xm46OKW662KMWPeaRix4mx8JmeC1ShFm/5Mc54cMcNZlBMhCEAsxa7PX9Y0yzHgkFxOMMFMUqjXMEHdmam7OfWkjIgAt06EAhCEAq94Ui6k9rS5pLSAWmHAxlhPAqwhBkbns9cVqOMVsQwYi4uNPc9DDS054cfSc49rjotchCAQhCBZf1ne5tM0y8FtekSGmJZvW4w7m0NxGOxFz2d7H2jGXkGtiYXmeqaVLJvJodjAHYUzQgEIQgFnNoKFQVS9orvZuCCym8taXitSIHVBIxDGHEAnCDHbo0IF2z9FzbOwOc5xznEHtIlzjhAqdfC0ENGLOGhRW73h8PIJslNu94fDyCBlZ/Yb3DyWf2u2i6MG4Q5x4tZE9hPZqtBZ/Yb3DyXLvSZa6jbYAxhIwZmCZHLJB0Jt6HogrQCcIMTxMDPulK9m9qH16pp1AzMEsLZkgcwdFQu2s71LMQ4ggRJM4uR7Uj9G+96YQ/MCmQTAEHkI1QdSQhCAWYbtZFs3TnMwScxrpkDy4rSVvZPcfJchum6g+3ucXPcTUHWLCIz9mRkBlxQdUvW8BSpF0iY6s6EwqWzV+G0Ndiw4hGQmY7ZVXbKi1zaTXZy4w2JnTgq+zdBjbXULA4dXPqkDhlPFBrEIQg8Vaoa0uOgEnwSPZjaxlsxBrXNLfiET3c1PtXPRXhpILobI1gnPVZjYO7MFd0OlrRHbpEygeXtteKFo3JY4mW5j2YdGbj/HVaJjpAI0K5tftjc+1V3hwzcGkToGwB5LoF2NIo0wTJwiSBA05ILSEIQKrzvZ1J4GHqxJMf7ordnt4dS3kECCcxBy7FiPSKHVKjGtqPp7sYsh1T3/ANFaW7a72WBhqHePDOs45Ytc/JBasN9tqOa0DNwkZzpzjRMlzj0f1a5tVTevBBJwNDA2G9pzJPiujoBCFFarSKbHPcYDRJQV6N7Mc7CDmNexerxvJlFuJ5AHM5D6rF3XUpC1mqKpJrOgtzjlkNAc092tqU8LKdWS105DPTiQga3VeQrsxBpbnxjMcCCOBV1JtlbRTdQApzDcsxHmnKAXwlfVXvB5FJ5bqGmJ0mEFSxX/AE6tQsZJInOMstVNed707OGmoYDjAXNNjba9tqEPccTi0twjPODJ1T/0iF+JgDg1paTJbOY5E9iDZWO2NqtDmzB5iD9FQt3vD4eQVXYx82cdcvyGZ7pVq3e8Ph5BAys/sN7h5KrbrmpVnB1RskCAZKtWf2G9w8lIgROv6ytpFok02ucx2Gm8tbu8Je4wMmtxCXduUpnZLtp0ySxgaTrCV3jstvW1Gb0htV7nPBY1w6zWAFs5tezAC13Ak5HKHoCD6hCEAVW6PTp4nwGiJcewD/wKyhAqbfVnq7gSHdIbjpAtMlobjxGR1cucJjTs7WkkAAnVJbJshTpvoPD6mKiGt9o4XhlJ9Nst0GT3HLiTzT5AIQhB4q0Q4Q4AjkUuDrPZqjWZMfWLoyJnAwvMngA0HVNFTvC7hVNOXEYHFwgAzipVKWYdI0qE+CBbSuyhahvg14DyDm0txZAgw7OCnrRAhLbiuQWZrgCCXuDjhYKbBDGUxhptybkwE9pPcGaAQhCCrabup1DL2glUKW0NnLWBhLmuLmANpuOVN+6cSIyaHwJ8dASHKzlr2LY97XY8w55JLAXRUriuQx2tNwcIDhnB5wQDylYWNOJrQDzAU6EIBfHNBEHML6hBSq2KiyajmtGESTGgGcqjUvKhaN00te4Vmh1N27dhLXM3mpGXVGc6GBqU6KW3dcYpGmcRduqDaDZAyDYxOy4uw05/6BBds1lbTbhYAB2KZCEAvhC+oQLrQaFjpVKxDabGgue4Nk5dgzPcFXqWmzWivunNxPp4olpwy3AHgO0JbvGT/wBuwwwvOwitRqUiSBUY5hI1Ae0tkfVLbHsw2na3WgOkuxfxAcce7BDqmr2t3bcLYy7YCBxRotaIaAByCWW73h8PIJslNu94fDyCBlZ/Yb3DyUijs/sN7h5KRAIQhAIQhAIQhAIQhAIQhAIQhAIQhAIQhAIQhAIQhAIQhB5e8ASTAXylWa4S0gjmDKy3pJr1mWPFREkPE55YeMql6M7fiY9rnhzj1sj5INVVv2i17mF0FvtZGB46HXgrtOoHAFpBBzBGYIXOtqruY21uhzhjEQ05S6Ne2c/Fbm5LGaVnpsJJLWgZoLyEIQCEIQCU273h8PIJslNu94fDyCBlZ/Yb3DyUVvvFlFuOocLdJ4KWz+w3uHkk+1WzbLbTFOoC5kyQHFufPJA0FtaaeMZt4RxVO59oKdpdUFMg7s4XQZg8jyXqy3Xgs25ByDcIjgOX+81S2a2bFlL8DWsa8yWjieZQP0IQgCs0zbGbQKG7OOQHCcwDxjktKstS2de22G0YWhznZuEYiwaSUE22V/vstNrmQATm5wJA7IHOQm1zWl1Sgxz/AGiM407wlm0V2Va72BoG7aCTJEE8sPPQymVzUXMpBrsokDu4ILyEIQC8U6wdoZhV72szqlF7GnC5zcIMwROUgjsSDY3ZqtZHVBUrOqsdGHEQSI7UGlNpbiDZ6x4eEqVYy0bE1XWt9oFoq4i4EDFDcjkMI4AZZrZMGWeqD6hCEFG+L4p2akalQw0ECYJ17tFYstqbUpte0gtcJB7DmqV83MLRAJ6omRwPgvtjsTqdA08jAIb9NOxBcs9rY+cDg6NYOneplj9lLgfZq9QgHDUOJxLiRPYOA0yWwQCEIQZTb298NA0KbhvqgyluJoE/yCVejmwPxuqFrWtaMAIEYjxy4c1LtDsnaatrNSnhLXEHFMPEZRnw7Fr7ru8UaYYO8nmTqg53tcyr02phqBrYBGQOeWYPDiuhXK+bPTOLF1RnzSO/Njd/X3jXYcQ63ETodeyPonly3buKDKWIuwjUoLyEIQCEIQCU273h8PIJslNu94fDyCBlZ/Yb3DyUiUUb5hoGDgP5dncvfrr5Py/SBTfZrtrViH1TSigcIxNEF1cVGtqUmlzdKTi7M6CQCIdbPuqmy0TXnemm3HOuKBM6Z88tZUfrr5Py/SPXXyfl+kDRCV+uvk/L9I9dfJ+X6QNEvv6qW2d5G8yj3QmoesOq3lOmLgCTlEqP118n5fpHrr5Py/SBBdNW0b6mHOquOMQP+Q0twW1S7E54Bc5r8LMbgHHBTOQeZ2aV+uvk/L9I9dfJ+X6QNEJX66+T8v0j118n5fpA0We2jqP31BrH1WkmZaHbpoFRkl2AHG4iWhh6sOcTEBXfXXyfl+keuvk/L9IPtwioG1RVc9xFaphLwAcE9WIAERkIHBM0r9dfJ+X6R66+T8v0gaISv118n5fpHrr5Py/SBmVz9tprOAiraW4zDMYq9QgNmvVhvtHhZ2yzWYzw63118n5fpHrr5Py/SBmF9Sv118n5fpHrr5Py/SBohK/XXyfl+keuvk/L9IGiV7Sl/R3brHvZbusE+8xDBij/AOcxjnLDiR66+T8v0j118n5fpB92cc82dm8x73PeY5neYjjwz/DFOGMsOGEzSv118n5fpHrr5Py/SBohK/XXyfl+keuvk/L9IPG0jK27a+g4tqNcABBc0tqEU3FzB7WEO3g7aY4EplZqGBjWy52EAS4lzjAiXOOpPEqh66+T8v0j118n5fpA0Sm3e8Ph5BevXXyfl+lStFvxOJw/32dyD//Z">
            <a:hlinkClick r:id="rId6"/>
          </p:cNvPr>
          <p:cNvSpPr>
            <a:spLocks noChangeAspect="1" noChangeArrowheads="1"/>
          </p:cNvSpPr>
          <p:nvPr/>
        </p:nvSpPr>
        <p:spPr bwMode="auto">
          <a:xfrm>
            <a:off x="533400" y="533400"/>
            <a:ext cx="6781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hangingPunct="1">
              <a:spcBef>
                <a:spcPct val="0"/>
              </a:spcBef>
              <a:buClrTx/>
              <a:buSzTx/>
              <a:buFontTx/>
              <a:buNone/>
            </a:pPr>
            <a:r>
              <a:rPr lang="en-US" altLang="en-US" sz="3600" b="1" dirty="0">
                <a:solidFill>
                  <a:schemeClr val="bg1"/>
                </a:solidFill>
                <a:latin typeface="Arial" panose="020B0604020202020204" pitchFamily="34" charset="0"/>
                <a:cs typeface="Arial" panose="020B0604020202020204" pitchFamily="34" charset="0"/>
              </a:rPr>
              <a:t>Phenotype trisomy 8</a:t>
            </a:r>
          </a:p>
        </p:txBody>
      </p:sp>
      <p:pic>
        <p:nvPicPr>
          <p:cNvPr id="73735" name="irc_mi" descr="https://publi.cz/books/95/images/pics/227.jp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t="3368"/>
          <a:stretch>
            <a:fillRect/>
          </a:stretch>
        </p:blipFill>
        <p:spPr bwMode="auto">
          <a:xfrm>
            <a:off x="236777" y="1524000"/>
            <a:ext cx="4267200" cy="505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48501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152400" y="457200"/>
            <a:ext cx="8229600" cy="1143000"/>
          </a:xfrm>
        </p:spPr>
        <p:txBody>
          <a:bodyPr/>
          <a:lstStyle/>
          <a:p>
            <a:pPr algn="ctr" eaLnBrk="1" hangingPunct="1"/>
            <a:br>
              <a:rPr lang="en-US" sz="1050" dirty="0">
                <a:solidFill>
                  <a:schemeClr val="tx1"/>
                </a:solidFill>
                <a:latin typeface="Arial" panose="020B0604020202020204" pitchFamily="34" charset="0"/>
                <a:cs typeface="Arial" panose="020B0604020202020204" pitchFamily="34" charset="0"/>
              </a:rPr>
            </a:br>
            <a:r>
              <a:rPr lang="en-US" sz="2800" dirty="0">
                <a:solidFill>
                  <a:schemeClr val="tx1"/>
                </a:solidFill>
                <a:latin typeface="Arial" panose="020B0604020202020204" pitchFamily="34" charset="0"/>
                <a:cs typeface="Arial" panose="020B0604020202020204" pitchFamily="34" charset="0"/>
              </a:rPr>
              <a:t>D</a:t>
            </a:r>
            <a:r>
              <a:rPr lang="en-US" sz="2800" i="0" u="none" strike="noStrike" dirty="0">
                <a:solidFill>
                  <a:schemeClr val="tx1"/>
                </a:solidFill>
                <a:effectLst/>
                <a:latin typeface="Arial" panose="020B0604020202020204" pitchFamily="34" charset="0"/>
                <a:cs typeface="Arial" panose="020B0604020202020204" pitchFamily="34" charset="0"/>
              </a:rPr>
              <a:t>iagnosis of trisomy 8 by the FISH method</a:t>
            </a:r>
            <a:endParaRPr lang="en-US" altLang="en-US" sz="2600" dirty="0">
              <a:solidFill>
                <a:schemeClr val="tx1"/>
              </a:solidFill>
              <a:latin typeface="Arial" panose="020B0604020202020204" pitchFamily="34" charset="0"/>
              <a:cs typeface="Arial" panose="020B0604020202020204" pitchFamily="34" charset="0"/>
            </a:endParaRPr>
          </a:p>
        </p:txBody>
      </p:sp>
      <p:pic>
        <p:nvPicPr>
          <p:cNvPr id="74756" name="Picture 4" descr="http://bloodjournal.hematologylibrary.org/content/suppl/2010/11/05/blood-2010-04-277921.DC1/FigureS1.jpg"/>
          <p:cNvPicPr>
            <a:picLocks noChangeAspect="1" noChangeArrowheads="1"/>
          </p:cNvPicPr>
          <p:nvPr/>
        </p:nvPicPr>
        <p:blipFill>
          <a:blip r:embed="rId2" cstate="print">
            <a:extLst>
              <a:ext uri="{28A0092B-C50C-407E-A947-70E740481C1C}">
                <a14:useLocalDpi xmlns:a14="http://schemas.microsoft.com/office/drawing/2010/main" val="0"/>
              </a:ext>
            </a:extLst>
          </a:blip>
          <a:srcRect r="40375"/>
          <a:stretch>
            <a:fillRect/>
          </a:stretch>
        </p:blipFill>
        <p:spPr bwMode="auto">
          <a:xfrm>
            <a:off x="1143000" y="1981200"/>
            <a:ext cx="38481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5181600" y="2362200"/>
            <a:ext cx="3124200" cy="1143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0" dirty="0">
                <a:solidFill>
                  <a:schemeClr val="tx1"/>
                </a:solidFill>
                <a:latin typeface="Arial" panose="020B0604020202020204" pitchFamily="34" charset="0"/>
                <a:cs typeface="Arial" panose="020B0604020202020204" pitchFamily="34" charset="0"/>
              </a:rPr>
              <a:t>Gene probes for chromosome 8 are marked with green fluorescent color</a:t>
            </a:r>
          </a:p>
        </p:txBody>
      </p:sp>
    </p:spTree>
    <p:extLst>
      <p:ext uri="{BB962C8B-B14F-4D97-AF65-F5344CB8AC3E}">
        <p14:creationId xmlns:p14="http://schemas.microsoft.com/office/powerpoint/2010/main" val="2706150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8601"/>
            <a:ext cx="9144000" cy="6629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52400" y="609600"/>
            <a:ext cx="8150352" cy="1591056"/>
          </a:xfrm>
        </p:spPr>
        <p:txBody>
          <a:bodyPr/>
          <a:lstStyle/>
          <a:p>
            <a:r>
              <a:rPr lang="en-US" sz="3600" dirty="0">
                <a:solidFill>
                  <a:srgbClr val="FF0000"/>
                </a:solidFill>
                <a:latin typeface="Arial" panose="020B0604020202020204" pitchFamily="34" charset="0"/>
                <a:cs typeface="Arial" panose="020B0604020202020204" pitchFamily="34" charset="0"/>
              </a:rPr>
              <a:t>The role of structural aberrations of sex chromosomes in the etiology of the syndrome</a:t>
            </a:r>
          </a:p>
        </p:txBody>
      </p:sp>
    </p:spTree>
    <p:extLst>
      <p:ext uri="{BB962C8B-B14F-4D97-AF65-F5344CB8AC3E}">
        <p14:creationId xmlns:p14="http://schemas.microsoft.com/office/powerpoint/2010/main" val="14496016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534400" cy="1143000"/>
          </a:xfrm>
        </p:spPr>
        <p:txBody>
          <a:bodyPr>
            <a:noAutofit/>
          </a:bodyPr>
          <a:lstStyle/>
          <a:p>
            <a:r>
              <a:rPr lang="en-US" sz="3600" dirty="0">
                <a:solidFill>
                  <a:schemeClr val="tx1"/>
                </a:solidFill>
                <a:latin typeface="Arial" panose="020B0604020202020204" pitchFamily="34" charset="0"/>
                <a:cs typeface="Arial" panose="020B0604020202020204" pitchFamily="34" charset="0"/>
              </a:rPr>
              <a:t>Genetic variations of Turner syndrome</a:t>
            </a:r>
          </a:p>
        </p:txBody>
      </p:sp>
      <p:sp>
        <p:nvSpPr>
          <p:cNvPr id="3" name="Rectangle 2"/>
          <p:cNvSpPr/>
          <p:nvPr/>
        </p:nvSpPr>
        <p:spPr>
          <a:xfrm>
            <a:off x="914400" y="2362200"/>
            <a:ext cx="6553200" cy="2895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solidFill>
                  <a:schemeClr val="tx1"/>
                </a:solidFill>
                <a:latin typeface="Arial" panose="020B0604020202020204" pitchFamily="34" charset="0"/>
                <a:cs typeface="Arial" panose="020B0604020202020204" pitchFamily="34" charset="0"/>
              </a:rPr>
              <a:t>- Complete absence of the X chromosome </a:t>
            </a:r>
          </a:p>
          <a:p>
            <a:r>
              <a:rPr lang="en-US" sz="2200" dirty="0">
                <a:solidFill>
                  <a:schemeClr val="tx1"/>
                </a:solidFill>
                <a:latin typeface="Arial" panose="020B0604020202020204" pitchFamily="34" charset="0"/>
                <a:cs typeface="Arial" panose="020B0604020202020204" pitchFamily="34" charset="0"/>
              </a:rPr>
              <a:t>- Mosaicism </a:t>
            </a:r>
            <a:br>
              <a:rPr lang="en-US" sz="2200" dirty="0">
                <a:solidFill>
                  <a:schemeClr val="tx1"/>
                </a:solidFill>
                <a:latin typeface="Arial" panose="020B0604020202020204" pitchFamily="34" charset="0"/>
                <a:cs typeface="Arial" panose="020B0604020202020204" pitchFamily="34" charset="0"/>
              </a:rPr>
            </a:br>
            <a:endParaRPr lang="sr-Cyrl-RS" sz="2200" dirty="0">
              <a:solidFill>
                <a:schemeClr val="tx1"/>
              </a:solidFill>
              <a:latin typeface="Arial" panose="020B0604020202020204" pitchFamily="34" charset="0"/>
              <a:cs typeface="Arial" panose="020B0604020202020204" pitchFamily="34" charset="0"/>
            </a:endParaRPr>
          </a:p>
          <a:p>
            <a:pPr algn="just"/>
            <a:r>
              <a:rPr lang="en-US" sz="22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Structural aberrations of the H chromosome</a:t>
            </a:r>
            <a:endParaRPr lang="sr-Cyrl-RS" sz="2200" dirty="0">
              <a:solidFill>
                <a:schemeClr val="tx1"/>
              </a:solidFill>
              <a:latin typeface="Arial" panose="020B0604020202020204" pitchFamily="34" charset="0"/>
              <a:cs typeface="Arial" panose="020B0604020202020204" pitchFamily="34" charset="0"/>
            </a:endParaRPr>
          </a:p>
          <a:p>
            <a:pPr marL="285750" indent="-285750">
              <a:buFontTx/>
              <a:buChar char="-"/>
            </a:pPr>
            <a:r>
              <a:rPr lang="en-US" sz="2200" dirty="0">
                <a:solidFill>
                  <a:srgbClr val="0070C0"/>
                </a:solidFill>
                <a:latin typeface="Arial" panose="020B0604020202020204" pitchFamily="34" charset="0"/>
                <a:cs typeface="Arial" panose="020B0604020202020204" pitchFamily="34" charset="0"/>
              </a:rPr>
              <a:t>Partial deletion of the short arm of the X chromosome </a:t>
            </a:r>
          </a:p>
          <a:p>
            <a:pPr marL="285750" indent="-285750">
              <a:buFontTx/>
              <a:buChar char="-"/>
            </a:pPr>
            <a:r>
              <a:rPr lang="en-US" sz="2200" dirty="0">
                <a:solidFill>
                  <a:srgbClr val="0070C0"/>
                </a:solidFill>
                <a:latin typeface="Arial" panose="020B0604020202020204" pitchFamily="34" charset="0"/>
                <a:cs typeface="Arial" panose="020B0604020202020204" pitchFamily="34" charset="0"/>
              </a:rPr>
              <a:t>Ring chromosome X </a:t>
            </a:r>
          </a:p>
          <a:p>
            <a:pPr marL="285750" indent="-285750">
              <a:buFontTx/>
              <a:buChar char="-"/>
            </a:pPr>
            <a:r>
              <a:rPr lang="en-US" sz="2200" dirty="0">
                <a:solidFill>
                  <a:srgbClr val="0070C0"/>
                </a:solidFill>
                <a:latin typeface="Arial" panose="020B0604020202020204" pitchFamily="34" charset="0"/>
                <a:cs typeface="Arial" panose="020B0604020202020204" pitchFamily="34" charset="0"/>
              </a:rPr>
              <a:t>Isochromosome X</a:t>
            </a:r>
          </a:p>
        </p:txBody>
      </p:sp>
    </p:spTree>
    <p:extLst>
      <p:ext uri="{BB962C8B-B14F-4D97-AF65-F5344CB8AC3E}">
        <p14:creationId xmlns:p14="http://schemas.microsoft.com/office/powerpoint/2010/main" val="33220235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1" y="533400"/>
            <a:ext cx="8229600" cy="1143000"/>
          </a:xfrm>
        </p:spPr>
        <p:txBody>
          <a:bodyPr>
            <a:noAutofit/>
          </a:bodyPr>
          <a:lstStyle/>
          <a:p>
            <a:pPr algn="ctr"/>
            <a:r>
              <a:rPr lang="en-US" sz="3200" b="1" dirty="0">
                <a:solidFill>
                  <a:schemeClr val="tx1"/>
                </a:solidFill>
                <a:latin typeface="Arial" panose="020B0604020202020204" pitchFamily="34" charset="0"/>
                <a:cs typeface="Arial" panose="020B0604020202020204" pitchFamily="34" charset="0"/>
              </a:rPr>
              <a:t>Turner syndrome- Partial deletion of the X chromosome </a:t>
            </a:r>
          </a:p>
        </p:txBody>
      </p:sp>
      <p:sp>
        <p:nvSpPr>
          <p:cNvPr id="3" name="Content Placeholder 2"/>
          <p:cNvSpPr>
            <a:spLocks noGrp="1"/>
          </p:cNvSpPr>
          <p:nvPr>
            <p:ph idx="1"/>
          </p:nvPr>
        </p:nvSpPr>
        <p:spPr>
          <a:xfrm>
            <a:off x="191653" y="2044065"/>
            <a:ext cx="4608947" cy="4389120"/>
          </a:xfrm>
        </p:spPr>
        <p:txBody>
          <a:bodyPr>
            <a:normAutofit/>
          </a:bodyPr>
          <a:lstStyle/>
          <a:p>
            <a:r>
              <a:rPr lang="en-US" sz="2200" dirty="0">
                <a:latin typeface="Arial" panose="020B0604020202020204" pitchFamily="34" charset="0"/>
                <a:cs typeface="Arial" panose="020B0604020202020204" pitchFamily="34" charset="0"/>
              </a:rPr>
              <a:t>Deletion </a:t>
            </a:r>
            <a:r>
              <a:rPr lang="sr-Cyrl-RS" sz="2200" dirty="0">
                <a:solidFill>
                  <a:srgbClr val="FF0000"/>
                </a:solidFill>
                <a:latin typeface="Arial" panose="020B0604020202020204" pitchFamily="34" charset="0"/>
                <a:cs typeface="Arial" panose="020B0604020202020204" pitchFamily="34" charset="0"/>
              </a:rPr>
              <a:t>46, Х </a:t>
            </a:r>
            <a:r>
              <a:rPr lang="en-US" sz="2200" dirty="0">
                <a:solidFill>
                  <a:srgbClr val="FF0000"/>
                </a:solidFill>
                <a:latin typeface="Arial" panose="020B0604020202020204" pitchFamily="34" charset="0"/>
                <a:cs typeface="Arial" panose="020B0604020202020204" pitchFamily="34" charset="0"/>
              </a:rPr>
              <a:t>del (</a:t>
            </a:r>
            <a:r>
              <a:rPr lang="en-US" sz="2200" dirty="0" err="1">
                <a:solidFill>
                  <a:srgbClr val="FF0000"/>
                </a:solidFill>
                <a:latin typeface="Arial" panose="020B0604020202020204" pitchFamily="34" charset="0"/>
                <a:cs typeface="Arial" panose="020B0604020202020204" pitchFamily="34" charset="0"/>
              </a:rPr>
              <a:t>Xp</a:t>
            </a:r>
            <a:r>
              <a:rPr lang="en-US" sz="2200" dirty="0">
                <a:solidFill>
                  <a:srgbClr val="FF0000"/>
                </a:solidFill>
                <a:latin typeface="Arial" panose="020B0604020202020204" pitchFamily="34" charset="0"/>
                <a:cs typeface="Arial" panose="020B0604020202020204" pitchFamily="34" charset="0"/>
              </a:rPr>
              <a:t>)</a:t>
            </a:r>
          </a:p>
          <a:p>
            <a:endParaRPr lang="en-US" sz="2200" dirty="0">
              <a:solidFill>
                <a:srgbClr val="FF0000"/>
              </a:solidFill>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rPr>
              <a:t>Deletion</a:t>
            </a:r>
            <a:r>
              <a:rPr lang="sr-Cyrl-RS" sz="2200" dirty="0">
                <a:latin typeface="Arial" panose="020B0604020202020204" pitchFamily="34" charset="0"/>
                <a:cs typeface="Arial" panose="020B0604020202020204" pitchFamily="34" charset="0"/>
              </a:rPr>
              <a:t> </a:t>
            </a:r>
            <a:r>
              <a:rPr lang="en-US" sz="2200" dirty="0">
                <a:solidFill>
                  <a:srgbClr val="FF0000"/>
                </a:solidFill>
                <a:latin typeface="Arial" panose="020B0604020202020204" pitchFamily="34" charset="0"/>
                <a:cs typeface="Arial" panose="020B0604020202020204" pitchFamily="34" charset="0"/>
              </a:rPr>
              <a:t>Xp22.2-Xp22.3</a:t>
            </a: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results in</a:t>
            </a:r>
            <a:r>
              <a:rPr lang="sr-Cyrl-RS" sz="2200" dirty="0">
                <a:latin typeface="Arial" panose="020B0604020202020204" pitchFamily="34" charset="0"/>
                <a:cs typeface="Arial" panose="020B0604020202020204" pitchFamily="34" charset="0"/>
              </a:rPr>
              <a:t> </a:t>
            </a:r>
            <a:r>
              <a:rPr lang="en-US" sz="2200" dirty="0">
                <a:solidFill>
                  <a:srgbClr val="FF0000"/>
                </a:solidFill>
                <a:latin typeface="Arial" panose="020B0604020202020204" pitchFamily="34" charset="0"/>
                <a:cs typeface="Arial" panose="020B0604020202020204" pitchFamily="34" charset="0"/>
              </a:rPr>
              <a:t>low stature</a:t>
            </a:r>
          </a:p>
          <a:p>
            <a:r>
              <a:rPr lang="en-US" sz="2200" dirty="0">
                <a:latin typeface="Arial" panose="020B0604020202020204" pitchFamily="34" charset="0"/>
                <a:cs typeface="Arial" panose="020B0604020202020204" pitchFamily="34" charset="0"/>
              </a:rPr>
              <a:t>Deletion</a:t>
            </a:r>
            <a:r>
              <a:rPr lang="sr-Cyrl-RS" sz="2200" dirty="0">
                <a:solidFill>
                  <a:srgbClr val="FF0000"/>
                </a:solidFill>
                <a:latin typeface="Arial" panose="020B0604020202020204" pitchFamily="34" charset="0"/>
                <a:cs typeface="Arial" panose="020B0604020202020204" pitchFamily="34" charset="0"/>
              </a:rPr>
              <a:t> </a:t>
            </a:r>
            <a:r>
              <a:rPr lang="en-US" sz="2200" dirty="0">
                <a:solidFill>
                  <a:srgbClr val="FF0000"/>
                </a:solidFill>
                <a:latin typeface="Arial" panose="020B0604020202020204" pitchFamily="34" charset="0"/>
                <a:cs typeface="Arial" panose="020B0604020202020204" pitchFamily="34" charset="0"/>
              </a:rPr>
              <a:t>Xp2</a:t>
            </a:r>
            <a:r>
              <a:rPr lang="sr-Cyrl-RS" sz="2200" dirty="0">
                <a:solidFill>
                  <a:srgbClr val="FF0000"/>
                </a:solidFill>
                <a:latin typeface="Arial" panose="020B0604020202020204" pitchFamily="34" charset="0"/>
                <a:cs typeface="Arial" panose="020B0604020202020204" pitchFamily="34" charset="0"/>
              </a:rPr>
              <a:t>1 </a:t>
            </a: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results</a:t>
            </a: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in </a:t>
            </a:r>
            <a:endParaRPr lang="sr-Cyrl-RS" sz="2200" dirty="0">
              <a:latin typeface="Arial" panose="020B0604020202020204" pitchFamily="34" charset="0"/>
              <a:cs typeface="Arial" panose="020B0604020202020204" pitchFamily="34" charset="0"/>
            </a:endParaRPr>
          </a:p>
          <a:p>
            <a:pPr marL="0" indent="0">
              <a:buNone/>
            </a:pPr>
            <a:r>
              <a:rPr lang="sr-Cyrl-RS" sz="2200" dirty="0">
                <a:solidFill>
                  <a:srgbClr val="FF0000"/>
                </a:solidFill>
                <a:latin typeface="Arial" panose="020B0604020202020204" pitchFamily="34" charset="0"/>
                <a:cs typeface="Arial" panose="020B0604020202020204" pitchFamily="34" charset="0"/>
              </a:rPr>
              <a:t> </a:t>
            </a:r>
            <a:r>
              <a:rPr lang="en-US" sz="2200" dirty="0">
                <a:solidFill>
                  <a:srgbClr val="FF0000"/>
                </a:solidFill>
                <a:latin typeface="Arial" panose="020B0604020202020204" pitchFamily="34" charset="0"/>
                <a:cs typeface="Arial" panose="020B0604020202020204" pitchFamily="34" charset="0"/>
              </a:rPr>
              <a:t>non-differentiation of the ovary</a:t>
            </a:r>
          </a:p>
          <a:p>
            <a:r>
              <a:rPr lang="en-US" sz="2200" dirty="0">
                <a:latin typeface="Arial" panose="020B0604020202020204" pitchFamily="34" charset="0"/>
                <a:cs typeface="Arial" panose="020B0604020202020204" pitchFamily="34" charset="0"/>
              </a:rPr>
              <a:t>Deletion</a:t>
            </a:r>
            <a:r>
              <a:rPr lang="sr-Cyrl-RS" sz="2200" dirty="0">
                <a:latin typeface="Arial" panose="020B0604020202020204" pitchFamily="34" charset="0"/>
                <a:cs typeface="Arial" panose="020B0604020202020204" pitchFamily="34" charset="0"/>
              </a:rPr>
              <a:t> </a:t>
            </a:r>
            <a:r>
              <a:rPr lang="en-US" sz="2200" dirty="0" err="1">
                <a:solidFill>
                  <a:srgbClr val="FF0000"/>
                </a:solidFill>
                <a:latin typeface="Arial" panose="020B0604020202020204" pitchFamily="34" charset="0"/>
                <a:cs typeface="Arial" panose="020B0604020202020204" pitchFamily="34" charset="0"/>
              </a:rPr>
              <a:t>Xp</a:t>
            </a:r>
            <a:r>
              <a:rPr lang="sr-Cyrl-RS" sz="2200" dirty="0">
                <a:solidFill>
                  <a:srgbClr val="FF0000"/>
                </a:solidFill>
                <a:latin typeface="Arial" panose="020B0604020202020204" pitchFamily="34" charset="0"/>
                <a:cs typeface="Arial" panose="020B0604020202020204" pitchFamily="34" charset="0"/>
              </a:rPr>
              <a:t>11</a:t>
            </a:r>
            <a:r>
              <a:rPr lang="sr-Cyrl-RS" sz="2200" dirty="0">
                <a:latin typeface="Arial" panose="020B0604020202020204" pitchFamily="34" charset="0"/>
                <a:cs typeface="Arial" panose="020B0604020202020204" pitchFamily="34" charset="0"/>
              </a:rPr>
              <a:t>-</a:t>
            </a:r>
            <a:r>
              <a:rPr lang="sr-Cyrl-RS" sz="2200" dirty="0">
                <a:solidFill>
                  <a:srgbClr val="FF0000"/>
                </a:solidFill>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the absence of the menstrual </a:t>
            </a:r>
            <a:r>
              <a:rPr lang="en-US" sz="2200" dirty="0" err="1">
                <a:latin typeface="Arial" panose="020B0604020202020204" pitchFamily="34" charset="0"/>
                <a:cs typeface="Arial" panose="020B0604020202020204" pitchFamily="34" charset="0"/>
              </a:rPr>
              <a:t>ciklus</a:t>
            </a:r>
            <a:endParaRPr lang="en-US" sz="2200" dirty="0">
              <a:latin typeface="Arial" panose="020B0604020202020204" pitchFamily="34" charset="0"/>
              <a:cs typeface="Arial" panose="020B0604020202020204" pitchFamily="34" charset="0"/>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19240" y="4433887"/>
            <a:ext cx="3986660" cy="2105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6426" y="1371600"/>
            <a:ext cx="2619375"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flipH="1">
            <a:off x="8305801" y="6096000"/>
            <a:ext cx="457199" cy="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17307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6553200" cy="1143000"/>
          </a:xfrm>
        </p:spPr>
        <p:txBody>
          <a:bodyPr>
            <a:noAutofit/>
          </a:bodyPr>
          <a:lstStyle/>
          <a:p>
            <a:pPr algn="ctr"/>
            <a:r>
              <a:rPr lang="en-US" sz="4000" b="1" dirty="0">
                <a:solidFill>
                  <a:schemeClr val="tx1"/>
                </a:solidFill>
                <a:latin typeface="Arial" panose="020B0604020202020204" pitchFamily="34" charset="0"/>
                <a:cs typeface="Arial" panose="020B0604020202020204" pitchFamily="34" charset="0"/>
              </a:rPr>
              <a:t>Turner syndrome- </a:t>
            </a:r>
            <a:br>
              <a:rPr lang="en-US" sz="4000" b="1" dirty="0">
                <a:solidFill>
                  <a:schemeClr val="tx1"/>
                </a:solidFill>
                <a:latin typeface="Arial" panose="020B0604020202020204" pitchFamily="34" charset="0"/>
                <a:cs typeface="Arial" panose="020B0604020202020204" pitchFamily="34" charset="0"/>
              </a:rPr>
            </a:br>
            <a:r>
              <a:rPr lang="en-US" sz="4000" b="1" dirty="0">
                <a:solidFill>
                  <a:schemeClr val="tx1"/>
                </a:solidFill>
                <a:latin typeface="Arial" panose="020B0604020202020204" pitchFamily="34" charset="0"/>
                <a:cs typeface="Arial" panose="020B0604020202020204" pitchFamily="34" charset="0"/>
              </a:rPr>
              <a:t>Ring chromosome X </a:t>
            </a:r>
          </a:p>
        </p:txBody>
      </p:sp>
      <p:sp>
        <p:nvSpPr>
          <p:cNvPr id="3" name="Content Placeholder 2"/>
          <p:cNvSpPr>
            <a:spLocks noGrp="1"/>
          </p:cNvSpPr>
          <p:nvPr>
            <p:ph idx="1"/>
          </p:nvPr>
        </p:nvSpPr>
        <p:spPr>
          <a:xfrm>
            <a:off x="76200" y="1935480"/>
            <a:ext cx="8610600" cy="4546738"/>
          </a:xfrm>
        </p:spPr>
        <p:txBody>
          <a:bodyPr>
            <a:normAutofit/>
          </a:bodyPr>
          <a:lstStyle/>
          <a:p>
            <a:r>
              <a:rPr lang="en-US" sz="2200" dirty="0">
                <a:latin typeface="Arial" panose="020B0604020202020204" pitchFamily="34" charset="0"/>
                <a:cs typeface="Arial" panose="020B0604020202020204" pitchFamily="34" charset="0"/>
              </a:rPr>
              <a:t>About 20% of Turners have both X chromosomes, but one of them is structurally aberrant </a:t>
            </a:r>
          </a:p>
          <a:p>
            <a:r>
              <a:rPr lang="en-US" sz="2200" dirty="0">
                <a:latin typeface="Arial" panose="020B0604020202020204" pitchFamily="34" charset="0"/>
                <a:cs typeface="Arial" panose="020B0604020202020204" pitchFamily="34" charset="0"/>
              </a:rPr>
              <a:t>The syndrome manifests itself due to the deletion of genetic material.</a:t>
            </a:r>
            <a:endParaRPr lang="sr-Cyrl-RS" sz="2200" dirty="0">
              <a:latin typeface="Arial" panose="020B0604020202020204" pitchFamily="34" charset="0"/>
              <a:cs typeface="Arial" panose="020B0604020202020204" pitchFamily="34" charset="0"/>
            </a:endParaRPr>
          </a:p>
          <a:p>
            <a:pPr marL="0" indent="0">
              <a:buNone/>
            </a:pPr>
            <a:r>
              <a:rPr lang="en-US" sz="2200" dirty="0">
                <a:solidFill>
                  <a:srgbClr val="FF0000"/>
                </a:solidFill>
                <a:latin typeface="Arial" panose="020B0604020202020204" pitchFamily="34" charset="0"/>
                <a:cs typeface="Arial" panose="020B0604020202020204" pitchFamily="34" charset="0"/>
              </a:rPr>
              <a:t>Ring X is NOT</a:t>
            </a:r>
          </a:p>
          <a:p>
            <a:pPr marL="0" indent="0">
              <a:buNone/>
            </a:pPr>
            <a:r>
              <a:rPr lang="en-US" sz="2200" dirty="0">
                <a:solidFill>
                  <a:srgbClr val="FF0000"/>
                </a:solidFill>
                <a:latin typeface="Arial" panose="020B0604020202020204" pitchFamily="34" charset="0"/>
                <a:cs typeface="Arial" panose="020B0604020202020204" pitchFamily="34" charset="0"/>
              </a:rPr>
              <a:t>inactivated</a:t>
            </a: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43400" y="3580838"/>
            <a:ext cx="4523592" cy="2901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13600" y="156376"/>
            <a:ext cx="1828800" cy="1779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4600" y="3781881"/>
            <a:ext cx="1419225" cy="2352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85785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229600" cy="1143000"/>
          </a:xfrm>
        </p:spPr>
        <p:txBody>
          <a:bodyPr>
            <a:normAutofit/>
          </a:bodyPr>
          <a:lstStyle/>
          <a:p>
            <a:r>
              <a:rPr lang="en-US" sz="4000" b="1" dirty="0">
                <a:solidFill>
                  <a:schemeClr val="tx1"/>
                </a:solidFill>
                <a:latin typeface="Arial" panose="020B0604020202020204" pitchFamily="34" charset="0"/>
                <a:cs typeface="Arial" panose="020B0604020202020204" pitchFamily="34" charset="0"/>
              </a:rPr>
              <a:t>Turner syndrome- Iso</a:t>
            </a:r>
            <a:r>
              <a:rPr lang="sr-Cyrl-RS" sz="4000" b="1" dirty="0">
                <a:solidFill>
                  <a:schemeClr val="tx1"/>
                </a:solidFill>
                <a:latin typeface="Arial" panose="020B0604020202020204" pitchFamily="34" charset="0"/>
                <a:cs typeface="Arial" panose="020B0604020202020204" pitchFamily="34" charset="0"/>
              </a:rPr>
              <a:t> </a:t>
            </a:r>
            <a:r>
              <a:rPr lang="sr-Cyrl-RS" sz="4000" b="1" dirty="0" err="1">
                <a:solidFill>
                  <a:schemeClr val="tx1"/>
                </a:solidFill>
                <a:latin typeface="Arial" panose="020B0604020202020204" pitchFamily="34" charset="0"/>
                <a:cs typeface="Arial" panose="020B0604020202020204" pitchFamily="34" charset="0"/>
              </a:rPr>
              <a:t>Х</a:t>
            </a:r>
            <a:r>
              <a:rPr lang="en-US" sz="4000" b="1" dirty="0">
                <a:solidFill>
                  <a:schemeClr val="tx1"/>
                </a:solidFill>
                <a:latin typeface="Arial" panose="020B0604020202020204" pitchFamily="34" charset="0"/>
                <a:cs typeface="Arial" panose="020B0604020202020204" pitchFamily="34" charset="0"/>
              </a:rPr>
              <a:t>q</a:t>
            </a:r>
          </a:p>
        </p:txBody>
      </p:sp>
      <p:sp>
        <p:nvSpPr>
          <p:cNvPr id="3" name="Content Placeholder 2"/>
          <p:cNvSpPr>
            <a:spLocks noGrp="1"/>
          </p:cNvSpPr>
          <p:nvPr>
            <p:ph idx="1"/>
          </p:nvPr>
        </p:nvSpPr>
        <p:spPr>
          <a:xfrm>
            <a:off x="152400" y="1935480"/>
            <a:ext cx="8991600" cy="4389120"/>
          </a:xfrm>
        </p:spPr>
        <p:txBody>
          <a:bodyPr>
            <a:normAutofit/>
          </a:bodyPr>
          <a:lstStyle/>
          <a:p>
            <a:pPr marL="0" indent="0">
              <a:buNone/>
            </a:pPr>
            <a:r>
              <a:rPr lang="sr-Cyrl-RS" sz="2200" dirty="0">
                <a:latin typeface="Arial" panose="020B0604020202020204" pitchFamily="34" charset="0"/>
                <a:cs typeface="Arial" panose="020B0604020202020204" pitchFamily="34" charset="0"/>
              </a:rPr>
              <a:t>15% </a:t>
            </a:r>
            <a:r>
              <a:rPr lang="en-US" sz="2200" dirty="0">
                <a:latin typeface="Arial" panose="020B0604020202020204" pitchFamily="34" charset="0"/>
                <a:cs typeface="Arial" panose="020B0604020202020204" pitchFamily="34" charset="0"/>
              </a:rPr>
              <a:t>of Turners are with Iso </a:t>
            </a:r>
            <a:r>
              <a:rPr lang="sr-Cyrl-RS" sz="2200" dirty="0" err="1">
                <a:latin typeface="Arial" panose="020B0604020202020204" pitchFamily="34" charset="0"/>
                <a:cs typeface="Arial" panose="020B0604020202020204" pitchFamily="34" charset="0"/>
              </a:rPr>
              <a:t>Х</a:t>
            </a:r>
            <a:r>
              <a:rPr lang="en-US" sz="2200" dirty="0">
                <a:latin typeface="Arial" panose="020B0604020202020204" pitchFamily="34" charset="0"/>
                <a:cs typeface="Arial" panose="020B0604020202020204" pitchFamily="34" charset="0"/>
              </a:rPr>
              <a:t>q chromosome-  </a:t>
            </a:r>
            <a:r>
              <a:rPr lang="sr-Cyrl-RS" sz="2200" dirty="0">
                <a:solidFill>
                  <a:srgbClr val="FF0000"/>
                </a:solidFill>
                <a:latin typeface="Arial" panose="020B0604020202020204" pitchFamily="34" charset="0"/>
                <a:cs typeface="Arial" panose="020B0604020202020204" pitchFamily="34" charset="0"/>
              </a:rPr>
              <a:t>46,Х</a:t>
            </a:r>
            <a:r>
              <a:rPr lang="en-US" sz="2200" dirty="0" err="1">
                <a:solidFill>
                  <a:srgbClr val="FF0000"/>
                </a:solidFill>
                <a:latin typeface="Arial" panose="020B0604020202020204" pitchFamily="34" charset="0"/>
                <a:cs typeface="Arial" panose="020B0604020202020204" pitchFamily="34" charset="0"/>
              </a:rPr>
              <a:t>i</a:t>
            </a:r>
            <a:r>
              <a:rPr lang="en-US" sz="2200" dirty="0">
                <a:solidFill>
                  <a:srgbClr val="FF0000"/>
                </a:solidFill>
                <a:latin typeface="Arial" panose="020B0604020202020204" pitchFamily="34" charset="0"/>
                <a:cs typeface="Arial" panose="020B0604020202020204" pitchFamily="34" charset="0"/>
              </a:rPr>
              <a:t>(</a:t>
            </a:r>
            <a:r>
              <a:rPr lang="en-US" sz="2200" dirty="0" err="1">
                <a:solidFill>
                  <a:srgbClr val="FF0000"/>
                </a:solidFill>
                <a:latin typeface="Arial" panose="020B0604020202020204" pitchFamily="34" charset="0"/>
                <a:cs typeface="Arial" panose="020B0604020202020204" pitchFamily="34" charset="0"/>
              </a:rPr>
              <a:t>Xq</a:t>
            </a:r>
            <a:r>
              <a:rPr lang="en-US" sz="2200" dirty="0">
                <a:solidFill>
                  <a:srgbClr val="FF0000"/>
                </a:solidFill>
                <a:latin typeface="Arial" panose="020B0604020202020204" pitchFamily="34" charset="0"/>
                <a:cs typeface="Arial" panose="020B0604020202020204" pitchFamily="34" charset="0"/>
              </a:rPr>
              <a:t>)</a:t>
            </a:r>
          </a:p>
          <a:p>
            <a:pPr marL="0" indent="0">
              <a:buNone/>
            </a:pPr>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rPr>
              <a:t>Absence of</a:t>
            </a: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SHOX gene</a:t>
            </a:r>
            <a:r>
              <a:rPr lang="sr-Cyrl-RS" sz="2200" dirty="0">
                <a:latin typeface="Arial" panose="020B0604020202020204" pitchFamily="34" charset="0"/>
                <a:cs typeface="Arial" panose="020B0604020202020204" pitchFamily="34" charset="0"/>
              </a:rPr>
              <a:t> </a:t>
            </a:r>
          </a:p>
          <a:p>
            <a:r>
              <a:rPr lang="en-US" sz="2200" dirty="0" err="1">
                <a:latin typeface="Arial" panose="020B0604020202020204" pitchFamily="34" charset="0"/>
                <a:cs typeface="Arial" panose="020B0604020202020204" pitchFamily="34" charset="0"/>
              </a:rPr>
              <a:t>Duble</a:t>
            </a:r>
            <a:r>
              <a:rPr lang="en-US" sz="2200" dirty="0">
                <a:latin typeface="Arial" panose="020B0604020202020204" pitchFamily="34" charset="0"/>
                <a:cs typeface="Arial" panose="020B0604020202020204" pitchFamily="34" charset="0"/>
              </a:rPr>
              <a:t> dose of XIC gene</a:t>
            </a: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on both</a:t>
            </a:r>
            <a:r>
              <a:rPr lang="sr-Cyrl-RS" sz="2200" dirty="0">
                <a:latin typeface="Arial" panose="020B0604020202020204" pitchFamily="34" charset="0"/>
                <a:cs typeface="Arial" panose="020B0604020202020204" pitchFamily="34" charset="0"/>
              </a:rPr>
              <a:t> </a:t>
            </a:r>
          </a:p>
          <a:p>
            <a:pPr marL="0" indent="0">
              <a:buNone/>
            </a:pP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q</a:t>
            </a: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arms </a:t>
            </a:r>
            <a:r>
              <a:rPr lang="en-US" sz="2200" dirty="0" err="1">
                <a:latin typeface="Arial" panose="020B0604020202020204" pitchFamily="34" charset="0"/>
                <a:cs typeface="Arial" panose="020B0604020202020204" pitchFamily="34" charset="0"/>
              </a:rPr>
              <a:t>iXq</a:t>
            </a:r>
            <a:r>
              <a:rPr lang="sr-Cyrl-RS" sz="2200" dirty="0">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rPr>
              <a:t>Complete inactivation of </a:t>
            </a:r>
            <a:endParaRPr lang="sr-Cyrl-RS" sz="2200" dirty="0">
              <a:latin typeface="Arial" panose="020B0604020202020204" pitchFamily="34" charset="0"/>
              <a:cs typeface="Arial" panose="020B0604020202020204" pitchFamily="34" charset="0"/>
            </a:endParaRPr>
          </a:p>
          <a:p>
            <a:pPr marL="0" indent="0">
              <a:buNone/>
            </a:pPr>
            <a:r>
              <a:rPr lang="en-US" sz="2200" dirty="0">
                <a:latin typeface="Arial" panose="020B0604020202020204" pitchFamily="34" charset="0"/>
                <a:cs typeface="Arial" panose="020B0604020202020204" pitchFamily="34" charset="0"/>
              </a:rPr>
              <a:t>Iso </a:t>
            </a:r>
            <a:r>
              <a:rPr lang="sr-Cyrl-RS" sz="2200" dirty="0" err="1">
                <a:latin typeface="Arial" panose="020B0604020202020204" pitchFamily="34" charset="0"/>
                <a:cs typeface="Arial" panose="020B0604020202020204" pitchFamily="34" charset="0"/>
              </a:rPr>
              <a:t>Х</a:t>
            </a:r>
            <a:r>
              <a:rPr lang="en-US" sz="2200" dirty="0">
                <a:latin typeface="Arial" panose="020B0604020202020204" pitchFamily="34" charset="0"/>
                <a:cs typeface="Arial" panose="020B0604020202020204" pitchFamily="34" charset="0"/>
              </a:rPr>
              <a:t> chromosome</a:t>
            </a:r>
          </a:p>
        </p:txBody>
      </p:sp>
      <p:pic>
        <p:nvPicPr>
          <p:cNvPr id="307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0850" y="0"/>
            <a:ext cx="2343150" cy="167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0122" y="2743200"/>
            <a:ext cx="4068478"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79631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71500"/>
            <a:ext cx="8229600" cy="1295400"/>
          </a:xfrm>
        </p:spPr>
        <p:txBody>
          <a:bodyPr>
            <a:normAutofit fontScale="90000"/>
          </a:bodyPr>
          <a:lstStyle/>
          <a:p>
            <a:pPr algn="ctr" eaLnBrk="1" fontAlgn="auto" hangingPunct="1">
              <a:spcAft>
                <a:spcPts val="0"/>
              </a:spcAft>
              <a:defRPr/>
            </a:pPr>
            <a:r>
              <a:rPr lang="en-US" b="1" dirty="0">
                <a:solidFill>
                  <a:schemeClr val="tx1"/>
                </a:solidFill>
                <a:latin typeface="Arial" panose="020B0604020202020204" pitchFamily="34" charset="0"/>
                <a:cs typeface="Arial" panose="020B0604020202020204" pitchFamily="34" charset="0"/>
              </a:rPr>
              <a:t>Fragile X syndrome</a:t>
            </a:r>
            <a:r>
              <a:rPr lang="sr-Latn-CS" sz="3600" b="1" dirty="0">
                <a:solidFill>
                  <a:schemeClr val="tx1"/>
                </a:solidFill>
                <a:latin typeface="Arial" panose="020B0604020202020204" pitchFamily="34" charset="0"/>
                <a:cs typeface="Arial" panose="020B0604020202020204" pitchFamily="34" charset="0"/>
              </a:rPr>
              <a:t> </a:t>
            </a:r>
            <a:br>
              <a:rPr lang="sr-Latn-CS" sz="3600" b="1" dirty="0">
                <a:solidFill>
                  <a:schemeClr val="tx1"/>
                </a:solidFill>
                <a:latin typeface="Arial" panose="020B0604020202020204" pitchFamily="34" charset="0"/>
                <a:cs typeface="Arial" panose="020B0604020202020204" pitchFamily="34" charset="0"/>
              </a:rPr>
            </a:br>
            <a:r>
              <a:rPr lang="sr-Latn-CS" sz="3600" b="1" dirty="0">
                <a:solidFill>
                  <a:schemeClr val="tx1"/>
                </a:solidFill>
                <a:latin typeface="Arial" panose="020B0604020202020204" pitchFamily="34" charset="0"/>
                <a:cs typeface="Arial" panose="020B0604020202020204" pitchFamily="34" charset="0"/>
              </a:rPr>
              <a:t>(Martin - Bell syndrome</a:t>
            </a:r>
            <a:r>
              <a:rPr lang="sr-Cyrl-CS" sz="3600" b="1" dirty="0">
                <a:solidFill>
                  <a:schemeClr val="tx1"/>
                </a:solidFill>
                <a:latin typeface="Arial" panose="020B0604020202020204" pitchFamily="34" charset="0"/>
                <a:cs typeface="Arial" panose="020B0604020202020204" pitchFamily="34" charset="0"/>
              </a:rPr>
              <a:t>)   </a:t>
            </a:r>
            <a:endParaRPr lang="en-US" sz="3600" b="1" dirty="0">
              <a:solidFill>
                <a:schemeClr val="tx1"/>
              </a:solidFill>
              <a:latin typeface="Arial" panose="020B0604020202020204" pitchFamily="34" charset="0"/>
              <a:cs typeface="Arial" panose="020B0604020202020204" pitchFamily="34" charset="0"/>
            </a:endParaRPr>
          </a:p>
        </p:txBody>
      </p:sp>
      <p:sp>
        <p:nvSpPr>
          <p:cNvPr id="16387" name="Content Placeholder 2"/>
          <p:cNvSpPr>
            <a:spLocks noGrp="1"/>
          </p:cNvSpPr>
          <p:nvPr>
            <p:ph idx="1"/>
          </p:nvPr>
        </p:nvSpPr>
        <p:spPr>
          <a:xfrm>
            <a:off x="381000" y="2133600"/>
            <a:ext cx="8229600" cy="3505200"/>
          </a:xfrm>
        </p:spPr>
        <p:txBody>
          <a:bodyPr/>
          <a:lstStyle/>
          <a:p>
            <a:pPr eaLnBrk="1" hangingPunct="1">
              <a:buFont typeface="Wingdings" pitchFamily="2" charset="2"/>
              <a:buNone/>
            </a:pPr>
            <a:endParaRPr lang="sr-Cyrl-CS" altLang="en-US" dirty="0"/>
          </a:p>
          <a:p>
            <a:pPr eaLnBrk="1" hangingPunct="1"/>
            <a:r>
              <a:rPr lang="en-US" altLang="en-US" sz="2200" dirty="0">
                <a:latin typeface="Arial" charset="0"/>
                <a:cs typeface="Arial" charset="0"/>
              </a:rPr>
              <a:t>A fragile place on a chromosome represents a specific region that is more prone to breakage. </a:t>
            </a:r>
          </a:p>
          <a:p>
            <a:pPr eaLnBrk="1" hangingPunct="1"/>
            <a:r>
              <a:rPr lang="en-US" altLang="en-US" sz="2200" dirty="0">
                <a:latin typeface="Arial" charset="0"/>
                <a:cs typeface="Arial" charset="0"/>
              </a:rPr>
              <a:t>It is located on the terminal part of the q arm (Xq27.3) and is inherited within the family according to Mendelian rules</a:t>
            </a:r>
          </a:p>
        </p:txBody>
      </p:sp>
    </p:spTree>
    <p:extLst>
      <p:ext uri="{BB962C8B-B14F-4D97-AF65-F5344CB8AC3E}">
        <p14:creationId xmlns:p14="http://schemas.microsoft.com/office/powerpoint/2010/main" val="41602865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fontAlgn="base" hangingPunct="1">
              <a:spcBef>
                <a:spcPct val="0"/>
              </a:spcBef>
              <a:spcAft>
                <a:spcPct val="0"/>
              </a:spcAft>
              <a:buClrTx/>
              <a:buSzTx/>
              <a:buFontTx/>
              <a:buNone/>
            </a:pPr>
            <a:endParaRPr lang="en-US" altLang="en-US" sz="1800">
              <a:solidFill>
                <a:prstClr val="black"/>
              </a:solidFill>
              <a:latin typeface="Tw Cen MT" pitchFamily="34" charset="0"/>
            </a:endParaRPr>
          </a:p>
        </p:txBody>
      </p:sp>
      <p:pic>
        <p:nvPicPr>
          <p:cNvPr id="17411" name="Picture 1" descr="mutacije fra X"/>
          <p:cNvPicPr>
            <a:picLocks noChangeAspect="1" noChangeArrowheads="1"/>
          </p:cNvPicPr>
          <p:nvPr/>
        </p:nvPicPr>
        <p:blipFill>
          <a:blip r:embed="rId3" cstate="print">
            <a:lum bright="-12000" contrast="30000"/>
            <a:extLst>
              <a:ext uri="{28A0092B-C50C-407E-A947-70E740481C1C}">
                <a14:useLocalDpi xmlns:a14="http://schemas.microsoft.com/office/drawing/2010/main" val="0"/>
              </a:ext>
            </a:extLst>
          </a:blip>
          <a:srcRect/>
          <a:stretch>
            <a:fillRect/>
          </a:stretch>
        </p:blipFill>
        <p:spPr bwMode="auto">
          <a:xfrm>
            <a:off x="5849937" y="258535"/>
            <a:ext cx="2836863"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4"/>
          <p:cNvSpPr>
            <a:spLocks noChangeArrowheads="1"/>
          </p:cNvSpPr>
          <p:nvPr/>
        </p:nvSpPr>
        <p:spPr bwMode="auto">
          <a:xfrm>
            <a:off x="441489" y="1550950"/>
            <a:ext cx="76200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fontAlgn="base" hangingPunct="1">
              <a:spcBef>
                <a:spcPct val="0"/>
              </a:spcBef>
              <a:spcAft>
                <a:spcPct val="0"/>
              </a:spcAft>
              <a:buClrTx/>
              <a:buSzTx/>
              <a:buFontTx/>
              <a:buNone/>
            </a:pPr>
            <a:r>
              <a:rPr lang="en-US" altLang="en-US" sz="2200" dirty="0">
                <a:solidFill>
                  <a:prstClr val="black"/>
                </a:solidFill>
                <a:latin typeface="Arial" panose="020B0604020202020204" pitchFamily="34" charset="0"/>
                <a:cs typeface="Arial" panose="020B0604020202020204" pitchFamily="34" charset="0"/>
              </a:rPr>
              <a:t>In the molecular basis of this change, which is visible at the chromosome level, there is a </a:t>
            </a:r>
            <a:r>
              <a:rPr lang="en-US" altLang="en-US" sz="2200" dirty="0">
                <a:solidFill>
                  <a:srgbClr val="C00000"/>
                </a:solidFill>
                <a:latin typeface="Arial" panose="020B0604020202020204" pitchFamily="34" charset="0"/>
                <a:cs typeface="Arial" panose="020B0604020202020204" pitchFamily="34" charset="0"/>
              </a:rPr>
              <a:t>multiple repeated sequence of CGG trinucleotides</a:t>
            </a:r>
            <a:r>
              <a:rPr lang="en-US" altLang="en-US" sz="2200" dirty="0">
                <a:solidFill>
                  <a:prstClr val="black"/>
                </a:solidFill>
                <a:latin typeface="Arial" panose="020B0604020202020204" pitchFamily="34" charset="0"/>
                <a:cs typeface="Arial" panose="020B0604020202020204" pitchFamily="34" charset="0"/>
              </a:rPr>
              <a:t>.</a:t>
            </a:r>
            <a:endParaRPr lang="sr-Cyrl-CS" altLang="en-US" sz="2200" u="sng" dirty="0">
              <a:solidFill>
                <a:srgbClr val="FF0000"/>
              </a:solidFill>
              <a:latin typeface="Arial" panose="020B0604020202020204" pitchFamily="34" charset="0"/>
              <a:cs typeface="Arial" panose="020B0604020202020204" pitchFamily="34" charset="0"/>
            </a:endParaRPr>
          </a:p>
        </p:txBody>
      </p:sp>
      <p:sp>
        <p:nvSpPr>
          <p:cNvPr id="17413" name="Rectangle 5"/>
          <p:cNvSpPr>
            <a:spLocks noChangeArrowheads="1"/>
          </p:cNvSpPr>
          <p:nvPr/>
        </p:nvSpPr>
        <p:spPr bwMode="auto">
          <a:xfrm>
            <a:off x="381000" y="2938725"/>
            <a:ext cx="8305800"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fontAlgn="base" hangingPunct="1">
              <a:spcBef>
                <a:spcPct val="0"/>
              </a:spcBef>
              <a:spcAft>
                <a:spcPct val="0"/>
              </a:spcAft>
              <a:buClrTx/>
              <a:buSzTx/>
              <a:buNone/>
            </a:pPr>
            <a:r>
              <a:rPr lang="en-US" altLang="en-US" sz="2200" dirty="0">
                <a:solidFill>
                  <a:prstClr val="black"/>
                </a:solidFill>
                <a:latin typeface="Arial" panose="020B0604020202020204" pitchFamily="34" charset="0"/>
                <a:cs typeface="Arial" panose="020B0604020202020204" pitchFamily="34" charset="0"/>
              </a:rPr>
              <a:t>If there is 50-200 copies, it is </a:t>
            </a:r>
            <a:r>
              <a:rPr lang="en-US" altLang="en-US" sz="2200" dirty="0">
                <a:solidFill>
                  <a:srgbClr val="C00000"/>
                </a:solidFill>
                <a:latin typeface="Arial" panose="020B0604020202020204" pitchFamily="34" charset="0"/>
                <a:cs typeface="Arial" panose="020B0604020202020204" pitchFamily="34" charset="0"/>
              </a:rPr>
              <a:t>premutation damage</a:t>
            </a:r>
            <a:r>
              <a:rPr lang="en-US" altLang="en-US" sz="2200" dirty="0">
                <a:solidFill>
                  <a:prstClr val="black"/>
                </a:solidFill>
                <a:latin typeface="Arial" panose="020B0604020202020204" pitchFamily="34" charset="0"/>
                <a:cs typeface="Arial" panose="020B0604020202020204" pitchFamily="34" charset="0"/>
              </a:rPr>
              <a:t>, and such men are clinically normal, but they are "carriers" of multiple copies of CGG.</a:t>
            </a:r>
            <a:endParaRPr lang="sr-Cyrl-CS" altLang="en-US" sz="2200" dirty="0">
              <a:solidFill>
                <a:prstClr val="black"/>
              </a:solidFill>
              <a:latin typeface="Arial" panose="020B0604020202020204" pitchFamily="34" charset="0"/>
              <a:cs typeface="Arial" panose="020B0604020202020204" pitchFamily="34" charset="0"/>
            </a:endParaRPr>
          </a:p>
          <a:p>
            <a:pPr eaLnBrk="1" fontAlgn="base" hangingPunct="1">
              <a:spcBef>
                <a:spcPct val="0"/>
              </a:spcBef>
              <a:spcAft>
                <a:spcPct val="0"/>
              </a:spcAft>
              <a:buClrTx/>
              <a:buSzTx/>
              <a:buFontTx/>
              <a:buNone/>
            </a:pPr>
            <a:endParaRPr lang="sr-Cyrl-CS" altLang="en-US" sz="1800" dirty="0">
              <a:solidFill>
                <a:prstClr val="black"/>
              </a:solidFill>
              <a:latin typeface="Calibri" pitchFamily="34" charset="0"/>
            </a:endParaRPr>
          </a:p>
          <a:p>
            <a:pPr eaLnBrk="1" fontAlgn="base" hangingPunct="1">
              <a:spcBef>
                <a:spcPct val="0"/>
              </a:spcBef>
              <a:spcAft>
                <a:spcPct val="0"/>
              </a:spcAft>
              <a:buClrTx/>
              <a:buSzTx/>
              <a:buFontTx/>
              <a:buNone/>
            </a:pPr>
            <a:r>
              <a:rPr lang="en-US" altLang="en-US" sz="2200" dirty="0">
                <a:solidFill>
                  <a:prstClr val="black"/>
                </a:solidFill>
                <a:latin typeface="Arial" charset="0"/>
                <a:cs typeface="Arial" charset="0"/>
              </a:rPr>
              <a:t>All daughters of such men will inherit the premutation and be of normal intelligence, but will be at increased risk for their sons, as the copy number increases during maternal gametogenesis.</a:t>
            </a:r>
          </a:p>
        </p:txBody>
      </p:sp>
      <p:sp>
        <p:nvSpPr>
          <p:cNvPr id="17414" name="Rectangle 6"/>
          <p:cNvSpPr>
            <a:spLocks noChangeArrowheads="1"/>
          </p:cNvSpPr>
          <p:nvPr/>
        </p:nvSpPr>
        <p:spPr bwMode="auto">
          <a:xfrm>
            <a:off x="441489" y="5615549"/>
            <a:ext cx="77724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BD0D9"/>
              </a:buClr>
              <a:buSzPct val="95000"/>
              <a:buFont typeface="Wingdings 2" pitchFamily="18" charset="2"/>
              <a:buChar char=""/>
              <a:defRPr sz="2600">
                <a:solidFill>
                  <a:schemeClr val="tx1"/>
                </a:solidFill>
                <a:latin typeface="Constantia" pitchFamily="18" charset="0"/>
              </a:defRPr>
            </a:lvl1pPr>
            <a:lvl2pPr marL="742950" indent="-285750" eaLnBrk="0" hangingPunct="0">
              <a:spcBef>
                <a:spcPct val="20000"/>
              </a:spcBef>
              <a:buClr>
                <a:schemeClr val="accent1"/>
              </a:buClr>
              <a:buSzPct val="85000"/>
              <a:buFont typeface="Wingdings 2" pitchFamily="18" charset="2"/>
              <a:buChar char=""/>
              <a:defRPr sz="2400">
                <a:solidFill>
                  <a:schemeClr val="tx1"/>
                </a:solidFill>
                <a:latin typeface="Constantia" pitchFamily="18" charset="0"/>
              </a:defRPr>
            </a:lvl2pPr>
            <a:lvl3pPr marL="1143000" indent="-228600" eaLnBrk="0" hangingPunct="0">
              <a:spcBef>
                <a:spcPct val="20000"/>
              </a:spcBef>
              <a:buClr>
                <a:schemeClr val="accent2"/>
              </a:buClr>
              <a:buSzPct val="70000"/>
              <a:buFont typeface="Wingdings 2" pitchFamily="18" charset="2"/>
              <a:buChar char=""/>
              <a:defRPr sz="2100">
                <a:solidFill>
                  <a:schemeClr val="tx1"/>
                </a:solidFill>
                <a:latin typeface="Constantia" pitchFamily="18" charset="0"/>
              </a:defRPr>
            </a:lvl3pPr>
            <a:lvl4pPr marL="1600200" indent="-228600" eaLnBrk="0" hangingPunct="0">
              <a:spcBef>
                <a:spcPct val="20000"/>
              </a:spcBef>
              <a:buClr>
                <a:srgbClr val="0BD0D9"/>
              </a:buClr>
              <a:buSzPct val="65000"/>
              <a:buFont typeface="Wingdings 2" pitchFamily="18" charset="2"/>
              <a:buChar char=""/>
              <a:defRPr sz="2000">
                <a:solidFill>
                  <a:schemeClr val="tx1"/>
                </a:solidFill>
                <a:latin typeface="Constantia" pitchFamily="18" charset="0"/>
              </a:defRPr>
            </a:lvl4pPr>
            <a:lvl5pPr marL="2057400" indent="-228600" eaLnBrk="0" hangingPunct="0">
              <a:spcBef>
                <a:spcPct val="20000"/>
              </a:spcBef>
              <a:buClr>
                <a:srgbClr val="10CF9B"/>
              </a:buClr>
              <a:buSzPct val="65000"/>
              <a:buFont typeface="Wingdings 2" pitchFamily="18" charset="2"/>
              <a:buChar char=""/>
              <a:defRPr sz="2000">
                <a:solidFill>
                  <a:schemeClr val="tx1"/>
                </a:solidFill>
                <a:latin typeface="Constantia" pitchFamily="18" charset="0"/>
              </a:defRPr>
            </a:lvl5pPr>
            <a:lvl6pPr marL="25146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6pPr>
            <a:lvl7pPr marL="29718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7pPr>
            <a:lvl8pPr marL="34290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8pPr>
            <a:lvl9pPr marL="3886200" indent="-228600" eaLnBrk="0" fontAlgn="base" hangingPunct="0">
              <a:spcBef>
                <a:spcPct val="20000"/>
              </a:spcBef>
              <a:spcAft>
                <a:spcPct val="0"/>
              </a:spcAft>
              <a:buClr>
                <a:srgbClr val="10CF9B"/>
              </a:buClr>
              <a:buSzPct val="65000"/>
              <a:buFont typeface="Wingdings 2" pitchFamily="18" charset="2"/>
              <a:buChar char=""/>
              <a:defRPr sz="2000">
                <a:solidFill>
                  <a:schemeClr val="tx1"/>
                </a:solidFill>
                <a:latin typeface="Constantia" pitchFamily="18" charset="0"/>
              </a:defRPr>
            </a:lvl9pPr>
          </a:lstStyle>
          <a:p>
            <a:pPr eaLnBrk="1" fontAlgn="base" hangingPunct="1">
              <a:spcBef>
                <a:spcPct val="0"/>
              </a:spcBef>
              <a:spcAft>
                <a:spcPct val="0"/>
              </a:spcAft>
              <a:buClrTx/>
              <a:buSzTx/>
              <a:buNone/>
            </a:pPr>
            <a:r>
              <a:rPr lang="sr-Latn-CS" altLang="en-US" sz="2200" dirty="0">
                <a:solidFill>
                  <a:prstClr val="black"/>
                </a:solidFill>
                <a:latin typeface="Arial" charset="0"/>
                <a:cs typeface="Arial" charset="0"/>
              </a:rPr>
              <a:t>When the number of repeats increases to </a:t>
            </a:r>
            <a:r>
              <a:rPr lang="sr-Latn-CS" altLang="en-US" sz="2200" dirty="0">
                <a:solidFill>
                  <a:srgbClr val="C00000"/>
                </a:solidFill>
                <a:latin typeface="Arial" charset="0"/>
                <a:cs typeface="Arial" charset="0"/>
              </a:rPr>
              <a:t>over 200 copies</a:t>
            </a:r>
            <a:r>
              <a:rPr lang="sr-Latn-CS" altLang="en-US" sz="2200" dirty="0">
                <a:solidFill>
                  <a:prstClr val="black"/>
                </a:solidFill>
                <a:latin typeface="Arial" charset="0"/>
                <a:cs typeface="Arial" charset="0"/>
              </a:rPr>
              <a:t>, </a:t>
            </a:r>
            <a:r>
              <a:rPr lang="sr-Latn-CS" altLang="en-US" sz="2200" dirty="0">
                <a:solidFill>
                  <a:srgbClr val="C00000"/>
                </a:solidFill>
                <a:latin typeface="Arial" charset="0"/>
                <a:cs typeface="Arial" charset="0"/>
              </a:rPr>
              <a:t>the mutation is manifested at the phenotypic level.</a:t>
            </a:r>
            <a:endParaRPr lang="en-US" altLang="en-US" sz="2200" dirty="0">
              <a:solidFill>
                <a:srgbClr val="C00000"/>
              </a:solidFill>
              <a:latin typeface="Arial" charset="0"/>
              <a:cs typeface="Arial" charset="0"/>
            </a:endParaRPr>
          </a:p>
        </p:txBody>
      </p:sp>
    </p:spTree>
    <p:extLst>
      <p:ext uri="{BB962C8B-B14F-4D97-AF65-F5344CB8AC3E}">
        <p14:creationId xmlns:p14="http://schemas.microsoft.com/office/powerpoint/2010/main" val="37144841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p:txBody>
          <a:bodyPr/>
          <a:lstStyle/>
          <a:p>
            <a:pPr eaLnBrk="1" hangingPunct="1"/>
            <a:r>
              <a:rPr lang="en-US" altLang="en-US" dirty="0">
                <a:latin typeface="Arial" charset="0"/>
                <a:cs typeface="Arial" charset="0"/>
              </a:rPr>
              <a:t>The syndrome is difficult to diagnose at birth, since the main clinical manifestation- mental retardation, manifests after the second year of life. </a:t>
            </a:r>
          </a:p>
          <a:p>
            <a:pPr eaLnBrk="1" hangingPunct="1"/>
            <a:r>
              <a:rPr lang="en-US" altLang="en-US" dirty="0">
                <a:latin typeface="Arial" charset="0"/>
                <a:cs typeface="Arial" charset="0"/>
              </a:rPr>
              <a:t>A diagnosis can only be made by cytogenetic analysis.</a:t>
            </a:r>
          </a:p>
        </p:txBody>
      </p:sp>
    </p:spTree>
    <p:extLst>
      <p:ext uri="{BB962C8B-B14F-4D97-AF65-F5344CB8AC3E}">
        <p14:creationId xmlns:p14="http://schemas.microsoft.com/office/powerpoint/2010/main" val="3320098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a:solidFill>
                  <a:schemeClr val="tx1"/>
                </a:solidFill>
                <a:latin typeface="Arial" panose="020B0604020202020204" pitchFamily="34" charset="0"/>
                <a:cs typeface="Arial" panose="020B0604020202020204" pitchFamily="34" charset="0"/>
              </a:rPr>
              <a:t>Aneuploidy</a:t>
            </a:r>
          </a:p>
        </p:txBody>
      </p:sp>
      <p:sp>
        <p:nvSpPr>
          <p:cNvPr id="3" name="Content Placeholder 2"/>
          <p:cNvSpPr>
            <a:spLocks noGrp="1"/>
          </p:cNvSpPr>
          <p:nvPr>
            <p:ph sz="half" idx="1"/>
          </p:nvPr>
        </p:nvSpPr>
        <p:spPr>
          <a:xfrm>
            <a:off x="165970" y="1447800"/>
            <a:ext cx="4419600" cy="5059363"/>
          </a:xfrm>
        </p:spPr>
        <p:txBody>
          <a:bodyPr>
            <a:normAutofit fontScale="62500" lnSpcReduction="20000"/>
          </a:bodyPr>
          <a:lstStyle/>
          <a:p>
            <a:endParaRPr lang="sr-Cyrl-R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Aneuploidies are changes in the number of individual chromosomes. </a:t>
            </a:r>
          </a:p>
          <a:p>
            <a:r>
              <a:rPr lang="en-US" dirty="0">
                <a:latin typeface="Arial" panose="020B0604020202020204" pitchFamily="34" charset="0"/>
                <a:cs typeface="Arial" panose="020B0604020202020204" pitchFamily="34" charset="0"/>
              </a:rPr>
              <a:t>If a single chromosome is missing, it is </a:t>
            </a:r>
            <a:r>
              <a:rPr lang="en-US" b="1" dirty="0">
                <a:latin typeface="Arial" panose="020B0604020202020204" pitchFamily="34" charset="0"/>
                <a:cs typeface="Arial" panose="020B0604020202020204" pitchFamily="34" charset="0"/>
              </a:rPr>
              <a:t>hypodiploidy</a:t>
            </a:r>
            <a:r>
              <a:rPr lang="en-US" dirty="0">
                <a:latin typeface="Arial" panose="020B0604020202020204" pitchFamily="34" charset="0"/>
                <a:cs typeface="Arial" panose="020B0604020202020204" pitchFamily="34" charset="0"/>
              </a:rPr>
              <a:t>, and if it occurs in excess, it is </a:t>
            </a:r>
            <a:r>
              <a:rPr lang="en-US" b="1" dirty="0" err="1">
                <a:latin typeface="Arial" panose="020B0604020202020204" pitchFamily="34" charset="0"/>
                <a:cs typeface="Arial" panose="020B0604020202020204" pitchFamily="34" charset="0"/>
              </a:rPr>
              <a:t>hyperdiploidy</a:t>
            </a:r>
            <a:r>
              <a:rPr lang="en-US"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most common aneuploidies are </a:t>
            </a:r>
            <a:r>
              <a:rPr lang="en-US" dirty="0" err="1">
                <a:latin typeface="Arial" panose="020B0604020202020204" pitchFamily="34" charset="0"/>
                <a:cs typeface="Arial" panose="020B0604020202020204" pitchFamily="34" charset="0"/>
              </a:rPr>
              <a:t>trisomies</a:t>
            </a:r>
            <a:r>
              <a:rPr lang="en-US" dirty="0">
                <a:latin typeface="Arial" panose="020B0604020202020204" pitchFamily="34" charset="0"/>
                <a:cs typeface="Arial" panose="020B0604020202020204" pitchFamily="34" charset="0"/>
              </a:rPr>
              <a:t> of chromosomes (2n+1), among which the most common is Down's syndrome (trisomy of chromosome 21) and monosomy of chromosomes (2n-1), whereby no monosomies of autosomal chromosomes were seen among live births, the only monosomy that can live is monosomy X of chromosomes-Turner's syndrome.</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Aneuploidies can be found in somatic and germ cells, where they arise due to errors in the separation of chromosomes or due to lagging chromosomes in the anaphase of mitosis or meiosis.</a:t>
            </a:r>
            <a:r>
              <a:rPr lang="sr-Cyrl-RS"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pic>
        <p:nvPicPr>
          <p:cNvPr id="6146"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648200" y="914400"/>
            <a:ext cx="44958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4495800"/>
            <a:ext cx="361950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864588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br>
              <a:rPr lang="en-US" dirty="0"/>
            </a:br>
            <a:r>
              <a:rPr lang="en-US" sz="4000" b="1" i="0" u="none" strike="noStrike" dirty="0">
                <a:solidFill>
                  <a:srgbClr val="202124"/>
                </a:solidFill>
                <a:effectLst/>
                <a:latin typeface="arial" panose="020B0604020202020204" pitchFamily="34" charset="0"/>
              </a:rPr>
              <a:t>In women, there are 4 phenotypes:</a:t>
            </a:r>
            <a:endParaRPr lang="en-US" b="1" dirty="0">
              <a:latin typeface="Arial" panose="020B0604020202020204" pitchFamily="34" charset="0"/>
              <a:cs typeface="Arial" panose="020B0604020202020204" pitchFamily="34" charset="0"/>
            </a:endParaRPr>
          </a:p>
        </p:txBody>
      </p:sp>
      <p:sp>
        <p:nvSpPr>
          <p:cNvPr id="19459" name="Content Placeholder 2"/>
          <p:cNvSpPr>
            <a:spLocks noGrp="1"/>
          </p:cNvSpPr>
          <p:nvPr>
            <p:ph idx="1"/>
          </p:nvPr>
        </p:nvSpPr>
        <p:spPr>
          <a:xfrm>
            <a:off x="457200" y="2209800"/>
            <a:ext cx="8229600" cy="3429000"/>
          </a:xfrm>
        </p:spPr>
        <p:txBody>
          <a:bodyPr/>
          <a:lstStyle/>
          <a:p>
            <a:pPr marL="514350" indent="-514350" eaLnBrk="1" hangingPunct="1">
              <a:lnSpc>
                <a:spcPct val="90000"/>
              </a:lnSpc>
              <a:buFont typeface="Calibri" pitchFamily="34" charset="0"/>
              <a:buAutoNum type="arabicPeriod"/>
            </a:pPr>
            <a:endParaRPr lang="sr-Cyrl-CS" altLang="en-US" dirty="0">
              <a:latin typeface="Arial" charset="0"/>
            </a:endParaRPr>
          </a:p>
          <a:p>
            <a:pPr marL="514350" indent="-514350" eaLnBrk="1" hangingPunct="1">
              <a:lnSpc>
                <a:spcPct val="90000"/>
              </a:lnSpc>
              <a:buFont typeface="Calibri" pitchFamily="34" charset="0"/>
              <a:buAutoNum type="arabicPeriod"/>
            </a:pPr>
            <a:r>
              <a:rPr lang="en-US" dirty="0">
                <a:latin typeface="Arial" panose="020B0604020202020204" pitchFamily="34" charset="0"/>
                <a:cs typeface="Arial" panose="020B0604020202020204" pitchFamily="34" charset="0"/>
              </a:rPr>
              <a:t>clinically normal, do not have </a:t>
            </a:r>
            <a:r>
              <a:rPr lang="en-US" dirty="0" err="1">
                <a:latin typeface="Arial" panose="020B0604020202020204" pitchFamily="34" charset="0"/>
                <a:cs typeface="Arial" panose="020B0604020202020204" pitchFamily="34" charset="0"/>
              </a:rPr>
              <a:t>fra</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Xq</a:t>
            </a:r>
            <a:r>
              <a:rPr lang="en-US" dirty="0">
                <a:latin typeface="Arial" panose="020B0604020202020204" pitchFamily="34" charset="0"/>
                <a:cs typeface="Arial" panose="020B0604020202020204" pitchFamily="34" charset="0"/>
              </a:rPr>
              <a:t>)</a:t>
            </a:r>
          </a:p>
          <a:p>
            <a:pPr marL="514350" indent="-514350" eaLnBrk="1" hangingPunct="1">
              <a:lnSpc>
                <a:spcPct val="90000"/>
              </a:lnSpc>
              <a:buFont typeface="Calibri" pitchFamily="34" charset="0"/>
              <a:buAutoNum type="arabicPeriod"/>
            </a:pPr>
            <a:r>
              <a:rPr lang="en-US" dirty="0">
                <a:latin typeface="Arial" panose="020B0604020202020204" pitchFamily="34" charset="0"/>
                <a:cs typeface="Arial" panose="020B0604020202020204" pitchFamily="34" charset="0"/>
              </a:rPr>
              <a:t>clinically normal, have </a:t>
            </a:r>
            <a:r>
              <a:rPr lang="en-US" dirty="0" err="1">
                <a:latin typeface="Arial" panose="020B0604020202020204" pitchFamily="34" charset="0"/>
                <a:cs typeface="Arial" panose="020B0604020202020204" pitchFamily="34" charset="0"/>
              </a:rPr>
              <a:t>fra</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Xq</a:t>
            </a:r>
            <a:r>
              <a:rPr lang="en-US" dirty="0">
                <a:latin typeface="Arial" panose="020B0604020202020204" pitchFamily="34" charset="0"/>
                <a:cs typeface="Arial" panose="020B0604020202020204" pitchFamily="34" charset="0"/>
              </a:rPr>
              <a:t>)</a:t>
            </a:r>
          </a:p>
          <a:p>
            <a:pPr marL="514350" indent="-514350" eaLnBrk="1" hangingPunct="1">
              <a:lnSpc>
                <a:spcPct val="90000"/>
              </a:lnSpc>
              <a:buFont typeface="Calibri" pitchFamily="34" charset="0"/>
              <a:buAutoNum type="arabicPeriod"/>
            </a:pPr>
            <a:r>
              <a:rPr lang="en-US" dirty="0">
                <a:latin typeface="Arial" panose="020B0604020202020204" pitchFamily="34" charset="0"/>
                <a:cs typeface="Arial" panose="020B0604020202020204" pitchFamily="34" charset="0"/>
              </a:rPr>
              <a:t>mentally retarded, have </a:t>
            </a:r>
            <a:r>
              <a:rPr lang="en-US" dirty="0" err="1">
                <a:latin typeface="Arial" panose="020B0604020202020204" pitchFamily="34" charset="0"/>
                <a:cs typeface="Arial" panose="020B0604020202020204" pitchFamily="34" charset="0"/>
              </a:rPr>
              <a:t>fra</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Xq</a:t>
            </a:r>
            <a:r>
              <a:rPr lang="en-US" dirty="0">
                <a:latin typeface="Arial" panose="020B0604020202020204" pitchFamily="34" charset="0"/>
                <a:cs typeface="Arial" panose="020B0604020202020204" pitchFamily="34" charset="0"/>
              </a:rPr>
              <a:t>)</a:t>
            </a:r>
          </a:p>
          <a:p>
            <a:pPr marL="514350" indent="-514350" eaLnBrk="1" hangingPunct="1">
              <a:lnSpc>
                <a:spcPct val="90000"/>
              </a:lnSpc>
              <a:buFont typeface="Calibri" pitchFamily="34" charset="0"/>
              <a:buAutoNum type="arabicPeriod"/>
            </a:pPr>
            <a:r>
              <a:rPr lang="en-US" dirty="0">
                <a:latin typeface="Arial" panose="020B0604020202020204" pitchFamily="34" charset="0"/>
                <a:cs typeface="Arial" panose="020B0604020202020204" pitchFamily="34" charset="0"/>
              </a:rPr>
              <a:t>mentally retarded, have no </a:t>
            </a:r>
            <a:r>
              <a:rPr lang="en-US" dirty="0" err="1">
                <a:latin typeface="Arial" panose="020B0604020202020204" pitchFamily="34" charset="0"/>
                <a:cs typeface="Arial" panose="020B0604020202020204" pitchFamily="34" charset="0"/>
              </a:rPr>
              <a:t>fra</a:t>
            </a:r>
            <a:r>
              <a:rPr lang="en-US" dirty="0">
                <a:latin typeface="Arial" panose="020B0604020202020204" pitchFamily="34" charset="0"/>
                <a:cs typeface="Arial" panose="020B0604020202020204" pitchFamily="34" charset="0"/>
              </a:rPr>
              <a:t>(</a:t>
            </a:r>
            <a:r>
              <a:rPr lang="en-US" dirty="0" err="1">
                <a:latin typeface="Arial" panose="020B0604020202020204" pitchFamily="34" charset="0"/>
                <a:cs typeface="Arial" panose="020B0604020202020204" pitchFamily="34" charset="0"/>
              </a:rPr>
              <a:t>Xq</a:t>
            </a:r>
            <a:r>
              <a:rPr lang="en-US" dirty="0">
                <a:latin typeface="Arial" panose="020B0604020202020204" pitchFamily="34" charset="0"/>
                <a:cs typeface="Arial" panose="020B0604020202020204" pitchFamily="34" charset="0"/>
              </a:rPr>
              <a:t>)</a:t>
            </a: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03742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51148" y="3581400"/>
            <a:ext cx="4038600" cy="2971800"/>
          </a:xfrm>
        </p:spPr>
        <p:txBody>
          <a:bodyPr>
            <a:normAutofit/>
          </a:bodyPr>
          <a:lstStyle/>
          <a:p>
            <a:pPr marL="320040" indent="-320040" eaLnBrk="1" fontAlgn="auto" hangingPunct="1">
              <a:spcAft>
                <a:spcPts val="0"/>
              </a:spcAft>
              <a:buClr>
                <a:schemeClr val="accent3"/>
              </a:buClr>
              <a:buFont typeface="Wingdings"/>
              <a:buChar char=""/>
              <a:defRPr/>
            </a:pPr>
            <a:endParaRPr lang="sr-Cyrl-CS" dirty="0"/>
          </a:p>
          <a:p>
            <a:pPr marL="320040" indent="-320040" eaLnBrk="1" fontAlgn="auto" hangingPunct="1">
              <a:spcAft>
                <a:spcPts val="0"/>
              </a:spcAft>
              <a:buClr>
                <a:schemeClr val="accent3"/>
              </a:buClr>
              <a:buFont typeface="Wingdings"/>
              <a:buChar char=""/>
              <a:defRPr/>
            </a:pPr>
            <a:endParaRPr lang="sr-Cyrl-CS" dirty="0"/>
          </a:p>
          <a:p>
            <a:pPr marL="320040" indent="-320040" eaLnBrk="1" fontAlgn="auto" hangingPunct="1">
              <a:spcAft>
                <a:spcPts val="0"/>
              </a:spcAft>
              <a:buClr>
                <a:schemeClr val="accent3"/>
              </a:buClr>
              <a:buFont typeface="Wingdings"/>
              <a:buChar char=""/>
              <a:defRPr/>
            </a:pPr>
            <a:endParaRPr lang="sr-Cyrl-CS" dirty="0"/>
          </a:p>
          <a:p>
            <a:pPr marL="320040" indent="-320040" eaLnBrk="1" fontAlgn="auto" hangingPunct="1">
              <a:spcAft>
                <a:spcPts val="0"/>
              </a:spcAft>
              <a:buClr>
                <a:schemeClr val="accent3"/>
              </a:buClr>
              <a:buFont typeface="Wingdings"/>
              <a:buChar char=""/>
              <a:defRPr/>
            </a:pPr>
            <a:endParaRPr lang="sr-Cyrl-CS" dirty="0"/>
          </a:p>
          <a:p>
            <a:pPr marL="320040" indent="-320040" eaLnBrk="1" fontAlgn="auto" hangingPunct="1">
              <a:spcAft>
                <a:spcPts val="0"/>
              </a:spcAft>
              <a:buClr>
                <a:schemeClr val="accent3"/>
              </a:buClr>
              <a:buFont typeface="Wingdings"/>
              <a:buChar char=""/>
              <a:defRPr/>
            </a:pPr>
            <a:endParaRPr lang="sr-Cyrl-CS" dirty="0"/>
          </a:p>
          <a:p>
            <a:pPr marL="320040" indent="-320040" eaLnBrk="1" fontAlgn="auto" hangingPunct="1">
              <a:spcAft>
                <a:spcPts val="0"/>
              </a:spcAft>
              <a:buClr>
                <a:schemeClr val="accent3"/>
              </a:buClr>
              <a:buFont typeface="Wingdings"/>
              <a:buChar char=""/>
              <a:defRPr/>
            </a:pPr>
            <a:endParaRPr lang="sr-Cyrl-CS" dirty="0"/>
          </a:p>
          <a:p>
            <a:pPr marL="320040" indent="-320040" eaLnBrk="1" fontAlgn="auto" hangingPunct="1">
              <a:spcAft>
                <a:spcPts val="0"/>
              </a:spcAft>
              <a:buClr>
                <a:schemeClr val="accent3"/>
              </a:buClr>
              <a:buFont typeface="Wingdings"/>
              <a:buChar char=""/>
              <a:defRPr/>
            </a:pPr>
            <a:endParaRPr lang="sr-Cyrl-CS" dirty="0"/>
          </a:p>
          <a:p>
            <a:pPr marL="320040" indent="-320040" eaLnBrk="1" fontAlgn="auto" hangingPunct="1">
              <a:spcAft>
                <a:spcPts val="0"/>
              </a:spcAft>
              <a:buClr>
                <a:schemeClr val="accent3"/>
              </a:buClr>
              <a:buFont typeface="Wingdings"/>
              <a:buNone/>
              <a:defRPr/>
            </a:pPr>
            <a:endParaRPr lang="en-US" dirty="0"/>
          </a:p>
        </p:txBody>
      </p:sp>
      <p:sp>
        <p:nvSpPr>
          <p:cNvPr id="20483" name="Content Placeholder 3"/>
          <p:cNvSpPr>
            <a:spLocks noGrp="1"/>
          </p:cNvSpPr>
          <p:nvPr>
            <p:ph sz="half" idx="2"/>
          </p:nvPr>
        </p:nvSpPr>
        <p:spPr>
          <a:xfrm>
            <a:off x="4542148" y="1905000"/>
            <a:ext cx="4449452" cy="2819400"/>
          </a:xfrm>
        </p:spPr>
        <p:txBody>
          <a:bodyPr/>
          <a:lstStyle/>
          <a:p>
            <a:pPr eaLnBrk="1" hangingPunct="1">
              <a:lnSpc>
                <a:spcPct val="80000"/>
              </a:lnSpc>
            </a:pPr>
            <a:r>
              <a:rPr lang="en-US" sz="2000" dirty="0">
                <a:latin typeface="Arial" panose="020B0604020202020204" pitchFamily="34" charset="0"/>
                <a:cs typeface="Arial" panose="020B0604020202020204" pitchFamily="34" charset="0"/>
              </a:rPr>
              <a:t>If a woman is a carrier of the full mutation, there is a </a:t>
            </a:r>
            <a:r>
              <a:rPr lang="en-US" sz="2000" b="1" dirty="0">
                <a:solidFill>
                  <a:srgbClr val="0070C0"/>
                </a:solidFill>
                <a:latin typeface="Arial" panose="020B0604020202020204" pitchFamily="34" charset="0"/>
                <a:cs typeface="Arial" panose="020B0604020202020204" pitchFamily="34" charset="0"/>
              </a:rPr>
              <a:t>50% risk that her sons will have a fully expressed syndrome </a:t>
            </a:r>
            <a:r>
              <a:rPr lang="en-US" sz="2000" dirty="0">
                <a:latin typeface="Arial" panose="020B0604020202020204" pitchFamily="34" charset="0"/>
                <a:cs typeface="Arial" panose="020B0604020202020204" pitchFamily="34" charset="0"/>
              </a:rPr>
              <a:t>and that her </a:t>
            </a:r>
            <a:r>
              <a:rPr lang="en-US" sz="2000" b="1" dirty="0">
                <a:solidFill>
                  <a:srgbClr val="C00000"/>
                </a:solidFill>
                <a:latin typeface="Arial" panose="020B0604020202020204" pitchFamily="34" charset="0"/>
                <a:cs typeface="Arial" panose="020B0604020202020204" pitchFamily="34" charset="0"/>
              </a:rPr>
              <a:t>daughters will inherit the full mutation</a:t>
            </a:r>
            <a:r>
              <a:rPr lang="en-US" sz="2000" dirty="0">
                <a:latin typeface="Arial" panose="020B0604020202020204" pitchFamily="34" charset="0"/>
                <a:cs typeface="Arial" panose="020B0604020202020204" pitchFamily="34" charset="0"/>
              </a:rPr>
              <a:t> that will be present in the heterozygous state.</a:t>
            </a:r>
            <a:endParaRPr lang="en-US" altLang="en-US" sz="2000" dirty="0"/>
          </a:p>
        </p:txBody>
      </p:sp>
      <p:pic>
        <p:nvPicPr>
          <p:cNvPr id="20484" name="Picture 2" descr="Fragile X Syndrome ">
            <a:hlinkClick r:id="rId3" tooltip="http://2.bp.blogspot.com/_nCLKbj44niI/SDG19TVleqI/AAAAAAAAA9c/_NFVq5sxNYI/s400/fragile-x-syndrome.gif"/>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304800" y="1524000"/>
            <a:ext cx="41910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72124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8601"/>
            <a:ext cx="9144000" cy="6629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52400" y="609600"/>
            <a:ext cx="8150352" cy="1591056"/>
          </a:xfrm>
        </p:spPr>
        <p:txBody>
          <a:bodyPr/>
          <a:lstStyle/>
          <a:p>
            <a:br>
              <a:rPr lang="en-US" sz="3600" dirty="0">
                <a:solidFill>
                  <a:srgbClr val="FF0000"/>
                </a:solidFill>
                <a:latin typeface="Arial" panose="020B0604020202020204" pitchFamily="34" charset="0"/>
                <a:cs typeface="Arial" panose="020B0604020202020204" pitchFamily="34" charset="0"/>
              </a:rPr>
            </a:br>
            <a:r>
              <a:rPr lang="en-US" sz="3600" dirty="0">
                <a:solidFill>
                  <a:srgbClr val="FF0000"/>
                </a:solidFill>
                <a:latin typeface="Arial" panose="020B0604020202020204" pitchFamily="34" charset="0"/>
                <a:cs typeface="Arial" panose="020B0604020202020204" pitchFamily="34" charset="0"/>
              </a:rPr>
              <a:t>The role of structural aberrations of autosomal chromosomes in the etiology of the syndrome</a:t>
            </a:r>
          </a:p>
        </p:txBody>
      </p:sp>
    </p:spTree>
    <p:extLst>
      <p:ext uri="{BB962C8B-B14F-4D97-AF65-F5344CB8AC3E}">
        <p14:creationId xmlns:p14="http://schemas.microsoft.com/office/powerpoint/2010/main" val="35713093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362" name="Rectangle 2"/>
          <p:cNvSpPr>
            <a:spLocks noGrp="1" noRot="1" noChangeArrowheads="1"/>
          </p:cNvSpPr>
          <p:nvPr>
            <p:ph type="title" idx="4294967295"/>
          </p:nvPr>
        </p:nvSpPr>
        <p:spPr>
          <a:xfrm>
            <a:off x="468313" y="404813"/>
            <a:ext cx="8229600" cy="1143000"/>
          </a:xfrm>
        </p:spPr>
        <p:txBody>
          <a:bodyPr lIns="91440" rIns="91440" bIns="45720" anchor="ctr">
            <a:normAutofit fontScale="90000"/>
          </a:bodyPr>
          <a:lstStyle/>
          <a:p>
            <a:pPr algn="ctr" eaLnBrk="1" hangingPunct="1"/>
            <a:r>
              <a:rPr lang="en-US" altLang="en-US" sz="4400" b="1" dirty="0">
                <a:solidFill>
                  <a:schemeClr val="bg1"/>
                </a:solidFill>
                <a:cs typeface="Times New Roman" pitchFamily="18" charset="0"/>
              </a:rPr>
              <a:t>Chromosomal deletion syndromes </a:t>
            </a:r>
          </a:p>
        </p:txBody>
      </p:sp>
      <p:sp>
        <p:nvSpPr>
          <p:cNvPr id="15363" name="Rectangle 3"/>
          <p:cNvSpPr>
            <a:spLocks noGrp="1" noChangeArrowheads="1"/>
          </p:cNvSpPr>
          <p:nvPr>
            <p:ph idx="4294967295"/>
          </p:nvPr>
        </p:nvSpPr>
        <p:spPr>
          <a:xfrm>
            <a:off x="468313" y="2209800"/>
            <a:ext cx="8229600" cy="3048000"/>
          </a:xfrm>
        </p:spPr>
        <p:txBody>
          <a:bodyPr>
            <a:normAutofit/>
          </a:bodyPr>
          <a:lstStyle/>
          <a:p>
            <a:pPr eaLnBrk="1" hangingPunct="1">
              <a:lnSpc>
                <a:spcPct val="90000"/>
              </a:lnSpc>
              <a:buFont typeface="Wingdings 2" pitchFamily="18" charset="2"/>
              <a:buNone/>
            </a:pPr>
            <a:r>
              <a:rPr lang="sr-Cyrl-CS" altLang="en-US" sz="2400" dirty="0">
                <a:solidFill>
                  <a:schemeClr val="bg1"/>
                </a:solidFill>
                <a:latin typeface="Arial" panose="020B0604020202020204" pitchFamily="34" charset="0"/>
                <a:cs typeface="Arial" panose="020B0604020202020204" pitchFamily="34" charset="0"/>
              </a:rPr>
              <a:t>1. </a:t>
            </a:r>
            <a:r>
              <a:rPr lang="en-US" altLang="en-US" sz="2400" dirty="0">
                <a:solidFill>
                  <a:schemeClr val="bg1"/>
                </a:solidFill>
                <a:latin typeface="Arial" panose="020B0604020202020204" pitchFamily="34" charset="0"/>
                <a:cs typeface="Arial" panose="020B0604020202020204" pitchFamily="34" charset="0"/>
              </a:rPr>
              <a:t>Cri du chat syndrome (</a:t>
            </a:r>
            <a:r>
              <a:rPr lang="sr-Cyrl-CS" altLang="en-US" sz="2400" b="1" dirty="0">
                <a:solidFill>
                  <a:schemeClr val="bg1"/>
                </a:solidFill>
                <a:latin typeface="Arial" panose="020B0604020202020204" pitchFamily="34" charset="0"/>
                <a:cs typeface="Arial" panose="020B0604020202020204" pitchFamily="34" charset="0"/>
              </a:rPr>
              <a:t>5р</a:t>
            </a:r>
            <a:r>
              <a:rPr lang="en-US" altLang="en-US" sz="2400" b="1" baseline="30000" dirty="0">
                <a:solidFill>
                  <a:schemeClr val="bg1"/>
                </a:solidFill>
                <a:latin typeface="Arial" panose="020B0604020202020204" pitchFamily="34" charset="0"/>
                <a:cs typeface="Arial" panose="020B0604020202020204" pitchFamily="34" charset="0"/>
              </a:rPr>
              <a:t>-</a:t>
            </a:r>
            <a:r>
              <a:rPr lang="en-US" altLang="en-US" sz="2400" dirty="0">
                <a:solidFill>
                  <a:schemeClr val="bg1"/>
                </a:solidFill>
                <a:latin typeface="Arial" panose="020B0604020202020204" pitchFamily="34" charset="0"/>
                <a:cs typeface="Arial" panose="020B0604020202020204" pitchFamily="34" charset="0"/>
              </a:rPr>
              <a:t>)</a:t>
            </a:r>
          </a:p>
          <a:p>
            <a:pPr eaLnBrk="1" hangingPunct="1">
              <a:lnSpc>
                <a:spcPct val="90000"/>
              </a:lnSpc>
              <a:buFont typeface="Wingdings 2" pitchFamily="18" charset="2"/>
              <a:buNone/>
            </a:pPr>
            <a:r>
              <a:rPr lang="sr-Cyrl-CS" altLang="en-US" sz="2400" dirty="0">
                <a:solidFill>
                  <a:schemeClr val="bg1"/>
                </a:solidFill>
                <a:latin typeface="Arial" panose="020B0604020202020204" pitchFamily="34" charset="0"/>
                <a:cs typeface="Arial" panose="020B0604020202020204" pitchFamily="34" charset="0"/>
              </a:rPr>
              <a:t>2. </a:t>
            </a:r>
            <a:r>
              <a:rPr lang="en-US" altLang="en-US" sz="2400" dirty="0">
                <a:solidFill>
                  <a:schemeClr val="bg1"/>
                </a:solidFill>
                <a:latin typeface="Arial" panose="020B0604020202020204" pitchFamily="34" charset="0"/>
                <a:cs typeface="Arial" panose="020B0604020202020204" pitchFamily="34" charset="0"/>
              </a:rPr>
              <a:t>Wolff</a:t>
            </a:r>
            <a:r>
              <a:rPr lang="sr-Cyrl-CS" altLang="en-US" sz="2400" dirty="0">
                <a:solidFill>
                  <a:schemeClr val="bg1"/>
                </a:solidFill>
                <a:latin typeface="Arial" panose="020B0604020202020204" pitchFamily="34" charset="0"/>
                <a:cs typeface="Arial" panose="020B0604020202020204" pitchFamily="34" charset="0"/>
              </a:rPr>
              <a:t> </a:t>
            </a:r>
            <a:r>
              <a:rPr lang="en-US" altLang="en-US" sz="2400" dirty="0">
                <a:solidFill>
                  <a:schemeClr val="bg1"/>
                </a:solidFill>
                <a:latin typeface="Arial" panose="020B0604020202020204" pitchFamily="34" charset="0"/>
                <a:cs typeface="Arial" panose="020B0604020202020204" pitchFamily="34" charset="0"/>
              </a:rPr>
              <a:t>syndrome</a:t>
            </a:r>
            <a:r>
              <a:rPr lang="sr-Cyrl-CS" altLang="en-US" sz="2400" dirty="0">
                <a:solidFill>
                  <a:schemeClr val="bg1"/>
                </a:solidFill>
                <a:latin typeface="Arial" panose="020B0604020202020204" pitchFamily="34" charset="0"/>
                <a:cs typeface="Arial" panose="020B0604020202020204" pitchFamily="34" charset="0"/>
              </a:rPr>
              <a:t> </a:t>
            </a:r>
            <a:r>
              <a:rPr lang="en-US" altLang="en-US" sz="2400" dirty="0">
                <a:solidFill>
                  <a:schemeClr val="bg1"/>
                </a:solidFill>
                <a:latin typeface="Arial" panose="020B0604020202020204" pitchFamily="34" charset="0"/>
                <a:cs typeface="Arial" panose="020B0604020202020204" pitchFamily="34" charset="0"/>
              </a:rPr>
              <a:t>(</a:t>
            </a:r>
            <a:r>
              <a:rPr lang="sr-Cyrl-CS" altLang="en-US" sz="2400" b="1" dirty="0">
                <a:solidFill>
                  <a:schemeClr val="bg1"/>
                </a:solidFill>
                <a:latin typeface="Arial" panose="020B0604020202020204" pitchFamily="34" charset="0"/>
                <a:cs typeface="Arial" panose="020B0604020202020204" pitchFamily="34" charset="0"/>
              </a:rPr>
              <a:t>4р</a:t>
            </a:r>
            <a:r>
              <a:rPr lang="en-US" altLang="en-US" sz="2400" b="1" baseline="30000" dirty="0">
                <a:solidFill>
                  <a:schemeClr val="bg1"/>
                </a:solidFill>
                <a:latin typeface="Arial" panose="020B0604020202020204" pitchFamily="34" charset="0"/>
                <a:cs typeface="Arial" panose="020B0604020202020204" pitchFamily="34" charset="0"/>
              </a:rPr>
              <a:t>-</a:t>
            </a:r>
            <a:r>
              <a:rPr lang="en-US" altLang="en-US" sz="2400" dirty="0">
                <a:solidFill>
                  <a:schemeClr val="bg1"/>
                </a:solidFill>
                <a:latin typeface="Arial" panose="020B0604020202020204" pitchFamily="34" charset="0"/>
                <a:cs typeface="Arial" panose="020B0604020202020204" pitchFamily="34" charset="0"/>
              </a:rPr>
              <a:t>)</a:t>
            </a:r>
          </a:p>
          <a:p>
            <a:pPr>
              <a:lnSpc>
                <a:spcPct val="90000"/>
              </a:lnSpc>
              <a:buNone/>
            </a:pPr>
            <a:r>
              <a:rPr lang="sr-Cyrl-CS" altLang="en-US" sz="2400" dirty="0">
                <a:solidFill>
                  <a:schemeClr val="bg1"/>
                </a:solidFill>
                <a:latin typeface="Arial" panose="020B0604020202020204" pitchFamily="34" charset="0"/>
                <a:cs typeface="Arial" panose="020B0604020202020204" pitchFamily="34" charset="0"/>
              </a:rPr>
              <a:t>3. </a:t>
            </a:r>
            <a:r>
              <a:rPr lang="en-US" altLang="en-US" sz="2400" dirty="0">
                <a:solidFill>
                  <a:schemeClr val="bg1"/>
                </a:solidFill>
                <a:latin typeface="Arial" panose="020B0604020202020204" pitchFamily="34" charset="0"/>
                <a:cs typeface="Arial" panose="020B0604020202020204" pitchFamily="34" charset="0"/>
              </a:rPr>
              <a:t>Retinoblastoma </a:t>
            </a:r>
            <a:r>
              <a:rPr lang="en-US" altLang="en-US" sz="2400" b="1" dirty="0">
                <a:solidFill>
                  <a:schemeClr val="bg1"/>
                </a:solidFill>
                <a:latin typeface="Arial" panose="020B0604020202020204" pitchFamily="34" charset="0"/>
                <a:cs typeface="Arial" panose="020B0604020202020204" pitchFamily="34" charset="0"/>
              </a:rPr>
              <a:t>(</a:t>
            </a:r>
            <a:r>
              <a:rPr lang="sr-Cyrl-CS" altLang="en-US" sz="2400" b="1" dirty="0">
                <a:solidFill>
                  <a:schemeClr val="bg1"/>
                </a:solidFill>
                <a:latin typeface="Arial" panose="020B0604020202020204" pitchFamily="34" charset="0"/>
                <a:cs typeface="Arial" panose="020B0604020202020204" pitchFamily="34" charset="0"/>
              </a:rPr>
              <a:t>13</a:t>
            </a:r>
            <a:r>
              <a:rPr lang="en-US" altLang="en-US" sz="2400" b="1" dirty="0">
                <a:solidFill>
                  <a:schemeClr val="bg1"/>
                </a:solidFill>
                <a:latin typeface="Arial" panose="020B0604020202020204" pitchFamily="34" charset="0"/>
                <a:cs typeface="Arial" panose="020B0604020202020204" pitchFamily="34" charset="0"/>
              </a:rPr>
              <a:t>q</a:t>
            </a:r>
            <a:r>
              <a:rPr lang="en-US" altLang="en-US" sz="2400" b="1" baseline="30000" dirty="0">
                <a:solidFill>
                  <a:schemeClr val="bg1"/>
                </a:solidFill>
                <a:latin typeface="Arial" panose="020B0604020202020204" pitchFamily="34" charset="0"/>
                <a:cs typeface="Arial" panose="020B0604020202020204" pitchFamily="34" charset="0"/>
              </a:rPr>
              <a:t>-</a:t>
            </a:r>
            <a:r>
              <a:rPr lang="en-US" altLang="en-US" sz="2400" dirty="0">
                <a:solidFill>
                  <a:schemeClr val="bg1"/>
                </a:solidFill>
                <a:latin typeface="Arial" panose="020B0604020202020204" pitchFamily="34" charset="0"/>
                <a:cs typeface="Arial" panose="020B0604020202020204" pitchFamily="34" charset="0"/>
              </a:rPr>
              <a:t>)</a:t>
            </a:r>
          </a:p>
          <a:p>
            <a:pPr eaLnBrk="1" hangingPunct="1">
              <a:lnSpc>
                <a:spcPct val="90000"/>
              </a:lnSpc>
              <a:buFont typeface="Wingdings 2" pitchFamily="18" charset="2"/>
              <a:buNone/>
            </a:pPr>
            <a:r>
              <a:rPr lang="sr-Cyrl-CS" altLang="en-US" sz="2400" dirty="0">
                <a:solidFill>
                  <a:schemeClr val="bg1"/>
                </a:solidFill>
                <a:latin typeface="Arial" panose="020B0604020202020204" pitchFamily="34" charset="0"/>
                <a:cs typeface="Arial" panose="020B0604020202020204" pitchFamily="34" charset="0"/>
              </a:rPr>
              <a:t>4. </a:t>
            </a:r>
            <a:r>
              <a:rPr lang="en-US" altLang="en-US" sz="2400" dirty="0">
                <a:solidFill>
                  <a:schemeClr val="bg1"/>
                </a:solidFill>
                <a:latin typeface="Arial" panose="020B0604020202020204" pitchFamily="34" charset="0"/>
                <a:cs typeface="Arial" panose="020B0604020202020204" pitchFamily="34" charset="0"/>
              </a:rPr>
              <a:t>De Grouchy</a:t>
            </a:r>
            <a:r>
              <a:rPr lang="sr-Cyrl-CS" altLang="en-US" sz="2400" dirty="0">
                <a:solidFill>
                  <a:schemeClr val="bg1"/>
                </a:solidFill>
                <a:latin typeface="Arial" panose="020B0604020202020204" pitchFamily="34" charset="0"/>
                <a:cs typeface="Arial" panose="020B0604020202020204" pitchFamily="34" charset="0"/>
              </a:rPr>
              <a:t> </a:t>
            </a:r>
            <a:r>
              <a:rPr lang="en-US" altLang="en-US" sz="2400" dirty="0">
                <a:solidFill>
                  <a:schemeClr val="bg1"/>
                </a:solidFill>
                <a:latin typeface="Arial" panose="020B0604020202020204" pitchFamily="34" charset="0"/>
                <a:cs typeface="Arial" panose="020B0604020202020204" pitchFamily="34" charset="0"/>
              </a:rPr>
              <a:t>I</a:t>
            </a:r>
            <a:r>
              <a:rPr lang="sr-Cyrl-CS" altLang="en-US" sz="2400" dirty="0">
                <a:solidFill>
                  <a:schemeClr val="bg1"/>
                </a:solidFill>
                <a:latin typeface="Arial" panose="020B0604020202020204" pitchFamily="34" charset="0"/>
                <a:cs typeface="Arial" panose="020B0604020202020204" pitchFamily="34" charset="0"/>
              </a:rPr>
              <a:t> </a:t>
            </a:r>
            <a:r>
              <a:rPr lang="en-US" altLang="en-US" sz="2400" dirty="0">
                <a:solidFill>
                  <a:schemeClr val="bg1"/>
                </a:solidFill>
                <a:latin typeface="Arial" panose="020B0604020202020204" pitchFamily="34" charset="0"/>
                <a:cs typeface="Arial" panose="020B0604020202020204" pitchFamily="34" charset="0"/>
              </a:rPr>
              <a:t>(</a:t>
            </a:r>
            <a:r>
              <a:rPr lang="sr-Cyrl-CS" altLang="en-US" sz="2400" b="1" dirty="0">
                <a:solidFill>
                  <a:schemeClr val="bg1"/>
                </a:solidFill>
                <a:latin typeface="Arial" panose="020B0604020202020204" pitchFamily="34" charset="0"/>
                <a:cs typeface="Arial" panose="020B0604020202020204" pitchFamily="34" charset="0"/>
              </a:rPr>
              <a:t>18р</a:t>
            </a:r>
            <a:r>
              <a:rPr lang="en-US" altLang="en-US" sz="2400" b="1" baseline="30000" dirty="0">
                <a:solidFill>
                  <a:schemeClr val="bg1"/>
                </a:solidFill>
                <a:latin typeface="Arial" panose="020B0604020202020204" pitchFamily="34" charset="0"/>
                <a:cs typeface="Arial" panose="020B0604020202020204" pitchFamily="34" charset="0"/>
              </a:rPr>
              <a:t>-</a:t>
            </a:r>
            <a:r>
              <a:rPr lang="en-US" altLang="en-US" sz="2400" dirty="0">
                <a:solidFill>
                  <a:schemeClr val="bg1"/>
                </a:solidFill>
                <a:latin typeface="Arial" panose="020B0604020202020204" pitchFamily="34" charset="0"/>
                <a:cs typeface="Arial" panose="020B0604020202020204" pitchFamily="34" charset="0"/>
              </a:rPr>
              <a:t>)</a:t>
            </a:r>
            <a:r>
              <a:rPr lang="sr-Cyrl-CS" altLang="en-US" sz="2400" dirty="0">
                <a:solidFill>
                  <a:schemeClr val="bg1"/>
                </a:solidFill>
                <a:latin typeface="Arial" panose="020B0604020202020204" pitchFamily="34" charset="0"/>
                <a:cs typeface="Arial" panose="020B0604020202020204" pitchFamily="34" charset="0"/>
              </a:rPr>
              <a:t> </a:t>
            </a:r>
            <a:r>
              <a:rPr lang="en-US" altLang="en-US" sz="2400" dirty="0">
                <a:solidFill>
                  <a:schemeClr val="bg1"/>
                </a:solidFill>
                <a:latin typeface="Arial" panose="020B0604020202020204" pitchFamily="34" charset="0"/>
                <a:cs typeface="Arial" panose="020B0604020202020204" pitchFamily="34" charset="0"/>
              </a:rPr>
              <a:t>and</a:t>
            </a:r>
            <a:r>
              <a:rPr lang="sr-Cyrl-CS" altLang="en-US" sz="2400" dirty="0">
                <a:solidFill>
                  <a:schemeClr val="bg1"/>
                </a:solidFill>
                <a:latin typeface="Arial" panose="020B0604020202020204" pitchFamily="34" charset="0"/>
                <a:cs typeface="Arial" panose="020B0604020202020204" pitchFamily="34" charset="0"/>
              </a:rPr>
              <a:t> </a:t>
            </a:r>
            <a:r>
              <a:rPr lang="en-US" altLang="en-US" sz="2400" dirty="0">
                <a:solidFill>
                  <a:schemeClr val="bg1"/>
                </a:solidFill>
                <a:latin typeface="Arial" panose="020B0604020202020204" pitchFamily="34" charset="0"/>
                <a:cs typeface="Arial" panose="020B0604020202020204" pitchFamily="34" charset="0"/>
              </a:rPr>
              <a:t>De Grouchy II</a:t>
            </a:r>
            <a:r>
              <a:rPr lang="sr-Cyrl-CS" altLang="en-US" sz="2400" dirty="0">
                <a:solidFill>
                  <a:schemeClr val="bg1"/>
                </a:solidFill>
                <a:latin typeface="Arial" panose="020B0604020202020204" pitchFamily="34" charset="0"/>
                <a:cs typeface="Arial" panose="020B0604020202020204" pitchFamily="34" charset="0"/>
              </a:rPr>
              <a:t> </a:t>
            </a:r>
            <a:r>
              <a:rPr lang="en-US" altLang="en-US" sz="2400" dirty="0">
                <a:solidFill>
                  <a:schemeClr val="bg1"/>
                </a:solidFill>
                <a:latin typeface="Arial" panose="020B0604020202020204" pitchFamily="34" charset="0"/>
                <a:cs typeface="Arial" panose="020B0604020202020204" pitchFamily="34" charset="0"/>
              </a:rPr>
              <a:t>syndrome (</a:t>
            </a:r>
            <a:r>
              <a:rPr lang="sr-Cyrl-CS" altLang="en-US" sz="2400" b="1" dirty="0">
                <a:solidFill>
                  <a:schemeClr val="bg1"/>
                </a:solidFill>
                <a:latin typeface="Arial" panose="020B0604020202020204" pitchFamily="34" charset="0"/>
                <a:cs typeface="Arial" panose="020B0604020202020204" pitchFamily="34" charset="0"/>
              </a:rPr>
              <a:t>18</a:t>
            </a:r>
            <a:r>
              <a:rPr lang="en-US" altLang="en-US" sz="2400" b="1" dirty="0">
                <a:solidFill>
                  <a:schemeClr val="bg1"/>
                </a:solidFill>
                <a:latin typeface="Arial" panose="020B0604020202020204" pitchFamily="34" charset="0"/>
                <a:cs typeface="Arial" panose="020B0604020202020204" pitchFamily="34" charset="0"/>
              </a:rPr>
              <a:t>q</a:t>
            </a:r>
            <a:r>
              <a:rPr lang="en-US" altLang="en-US" sz="2400" b="1" baseline="30000" dirty="0">
                <a:solidFill>
                  <a:schemeClr val="bg1"/>
                </a:solidFill>
                <a:latin typeface="Arial" panose="020B0604020202020204" pitchFamily="34" charset="0"/>
                <a:cs typeface="Arial" panose="020B0604020202020204" pitchFamily="34" charset="0"/>
              </a:rPr>
              <a:t>-</a:t>
            </a:r>
            <a:r>
              <a:rPr lang="en-US" altLang="en-US" sz="2400" dirty="0">
                <a:solidFill>
                  <a:schemeClr val="bg1"/>
                </a:solidFill>
                <a:latin typeface="Arial" panose="020B0604020202020204" pitchFamily="34" charset="0"/>
                <a:cs typeface="Arial" panose="020B0604020202020204" pitchFamily="34" charset="0"/>
              </a:rPr>
              <a:t>)</a:t>
            </a:r>
            <a:endParaRPr lang="sr-Cyrl-CS" altLang="en-US" sz="2400" dirty="0">
              <a:solidFill>
                <a:schemeClr val="bg1"/>
              </a:solidFill>
              <a:latin typeface="Arial" panose="020B0604020202020204" pitchFamily="34" charset="0"/>
              <a:cs typeface="Arial" panose="020B0604020202020204" pitchFamily="34" charset="0"/>
            </a:endParaRPr>
          </a:p>
          <a:p>
            <a:pPr eaLnBrk="1" hangingPunct="1">
              <a:lnSpc>
                <a:spcPct val="90000"/>
              </a:lnSpc>
              <a:buFont typeface="Wingdings" pitchFamily="2" charset="2"/>
              <a:buNone/>
            </a:pPr>
            <a:endParaRPr lang="sr-Cyrl-CS" altLang="en-US" sz="2400" dirty="0">
              <a:solidFill>
                <a:schemeClr val="bg1"/>
              </a:solidFill>
              <a:latin typeface="Arial" panose="020B0604020202020204" pitchFamily="34" charset="0"/>
              <a:cs typeface="Arial" panose="020B0604020202020204" pitchFamily="34" charset="0"/>
            </a:endParaRPr>
          </a:p>
          <a:p>
            <a:pPr eaLnBrk="1" hangingPunct="1">
              <a:lnSpc>
                <a:spcPct val="90000"/>
              </a:lnSpc>
              <a:buFont typeface="Wingdings" pitchFamily="2" charset="2"/>
              <a:buNone/>
            </a:pPr>
            <a:endParaRPr lang="en-US" altLang="en-US" sz="24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99640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7418" name="Rectangle 10"/>
          <p:cNvSpPr>
            <a:spLocks noGrp="1" noChangeArrowheads="1"/>
          </p:cNvSpPr>
          <p:nvPr>
            <p:ph type="title" idx="4294967295"/>
          </p:nvPr>
        </p:nvSpPr>
        <p:spPr/>
        <p:txBody>
          <a:bodyPr lIns="91440" rIns="91440" bIns="45720" anchor="ctr">
            <a:normAutofit fontScale="90000"/>
          </a:bodyPr>
          <a:lstStyle/>
          <a:p>
            <a:pPr>
              <a:defRPr/>
            </a:pPr>
            <a:r>
              <a:rPr lang="en-US" sz="4000" b="1" dirty="0">
                <a:solidFill>
                  <a:schemeClr val="bg1"/>
                </a:solidFill>
                <a:cs typeface="Times New Roman" pitchFamily="18" charset="0"/>
              </a:rPr>
              <a:t>Cri du chat- (cat's cry) syndrome</a:t>
            </a:r>
            <a:br>
              <a:rPr lang="sr-Cyrl-CS" sz="4000" b="1" dirty="0">
                <a:solidFill>
                  <a:schemeClr val="bg1"/>
                </a:solidFill>
                <a:cs typeface="Times New Roman" pitchFamily="18" charset="0"/>
              </a:rPr>
            </a:br>
            <a:r>
              <a:rPr lang="en-US" sz="4000" dirty="0">
                <a:solidFill>
                  <a:schemeClr val="bg1"/>
                </a:solidFill>
                <a:cs typeface="Times New Roman" pitchFamily="18" charset="0"/>
              </a:rPr>
              <a:t>(deletion</a:t>
            </a:r>
            <a:r>
              <a:rPr lang="sr-Cyrl-CS" sz="4000" dirty="0">
                <a:solidFill>
                  <a:schemeClr val="bg1"/>
                </a:solidFill>
                <a:cs typeface="Times New Roman" pitchFamily="18" charset="0"/>
              </a:rPr>
              <a:t> </a:t>
            </a:r>
            <a:r>
              <a:rPr lang="en-US" sz="4000" dirty="0">
                <a:solidFill>
                  <a:schemeClr val="bg1"/>
                </a:solidFill>
                <a:cs typeface="Times New Roman" pitchFamily="18" charset="0"/>
              </a:rPr>
              <a:t>5p</a:t>
            </a:r>
            <a:r>
              <a:rPr lang="en-US" sz="4000" baseline="30000" dirty="0">
                <a:solidFill>
                  <a:schemeClr val="bg1"/>
                </a:solidFill>
                <a:cs typeface="Times New Roman" pitchFamily="18" charset="0"/>
              </a:rPr>
              <a:t>-</a:t>
            </a:r>
            <a:r>
              <a:rPr lang="en-US" sz="4000" dirty="0">
                <a:solidFill>
                  <a:schemeClr val="bg1"/>
                </a:solidFill>
                <a:cs typeface="Times New Roman" pitchFamily="18" charset="0"/>
              </a:rPr>
              <a:t>)</a:t>
            </a:r>
            <a:r>
              <a:rPr lang="en-US" sz="4000" baseline="30000" dirty="0">
                <a:solidFill>
                  <a:schemeClr val="bg1"/>
                </a:solidFill>
                <a:cs typeface="Times New Roman" pitchFamily="18" charset="0"/>
              </a:rPr>
              <a:t> </a:t>
            </a:r>
          </a:p>
        </p:txBody>
      </p:sp>
      <p:pic>
        <p:nvPicPr>
          <p:cNvPr id="16387" name="Picture 7" descr="Photo of Charlotte 70K"/>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a:stretch>
            <a:fillRect/>
          </a:stretch>
        </p:blipFill>
        <p:spPr>
          <a:xfrm>
            <a:off x="1524000" y="1828800"/>
            <a:ext cx="2325688" cy="2574925"/>
          </a:xfrm>
          <a:noFill/>
        </p:spPr>
      </p:pic>
      <p:sp>
        <p:nvSpPr>
          <p:cNvPr id="16388" name="Rectangle 12"/>
          <p:cNvSpPr>
            <a:spLocks noGrp="1" noChangeArrowheads="1"/>
          </p:cNvSpPr>
          <p:nvPr>
            <p:ph sz="half" idx="4294967295"/>
          </p:nvPr>
        </p:nvSpPr>
        <p:spPr>
          <a:xfrm>
            <a:off x="4800600" y="1524000"/>
            <a:ext cx="4038600" cy="4922837"/>
          </a:xfrm>
        </p:spPr>
        <p:txBody>
          <a:bodyPr>
            <a:normAutofit/>
          </a:bodyPr>
          <a:lstStyle/>
          <a:p>
            <a:pPr eaLnBrk="1" hangingPunct="1">
              <a:lnSpc>
                <a:spcPct val="80000"/>
              </a:lnSpc>
            </a:pPr>
            <a:endParaRPr lang="en-US" altLang="en-US" sz="2200" dirty="0">
              <a:solidFill>
                <a:schemeClr val="bg1"/>
              </a:solidFill>
              <a:latin typeface="Arial" panose="020B0604020202020204" pitchFamily="34" charset="0"/>
              <a:cs typeface="Arial" panose="020B0604020202020204" pitchFamily="34" charset="0"/>
            </a:endParaRPr>
          </a:p>
          <a:p>
            <a:pPr eaLnBrk="1" hangingPunct="1">
              <a:lnSpc>
                <a:spcPct val="80000"/>
              </a:lnSpc>
            </a:pPr>
            <a:r>
              <a:rPr lang="en-US" altLang="en-US" sz="2200" dirty="0">
                <a:solidFill>
                  <a:schemeClr val="bg1"/>
                </a:solidFill>
                <a:latin typeface="Arial" panose="020B0604020202020204" pitchFamily="34" charset="0"/>
                <a:cs typeface="Arial" panose="020B0604020202020204" pitchFamily="34" charset="0"/>
              </a:rPr>
              <a:t>cry that sounds like that of a cat</a:t>
            </a:r>
          </a:p>
          <a:p>
            <a:pPr eaLnBrk="1" hangingPunct="1">
              <a:lnSpc>
                <a:spcPct val="80000"/>
              </a:lnSpc>
            </a:pPr>
            <a:r>
              <a:rPr lang="en-US" altLang="en-US" sz="2200" dirty="0">
                <a:solidFill>
                  <a:schemeClr val="bg1"/>
                </a:solidFill>
                <a:latin typeface="Arial" panose="020B0604020202020204" pitchFamily="34" charset="0"/>
                <a:cs typeface="Arial" panose="020B0604020202020204" pitchFamily="34" charset="0"/>
              </a:rPr>
              <a:t>microcephaly narrow triangular face </a:t>
            </a:r>
          </a:p>
          <a:p>
            <a:pPr eaLnBrk="1" hangingPunct="1">
              <a:lnSpc>
                <a:spcPct val="80000"/>
              </a:lnSpc>
            </a:pPr>
            <a:r>
              <a:rPr lang="en-US" altLang="en-US" sz="2200" dirty="0">
                <a:solidFill>
                  <a:schemeClr val="bg1"/>
                </a:solidFill>
                <a:latin typeface="Arial" panose="020B0604020202020204" pitchFamily="34" charset="0"/>
                <a:cs typeface="Arial" panose="020B0604020202020204" pitchFamily="34" charset="0"/>
              </a:rPr>
              <a:t>straight nose bridge, strabismus, </a:t>
            </a:r>
          </a:p>
          <a:p>
            <a:pPr eaLnBrk="1" hangingPunct="1">
              <a:lnSpc>
                <a:spcPct val="80000"/>
              </a:lnSpc>
            </a:pPr>
            <a:r>
              <a:rPr lang="en-US" altLang="en-US" sz="2200" dirty="0">
                <a:solidFill>
                  <a:schemeClr val="bg1"/>
                </a:solidFill>
                <a:latin typeface="Arial" panose="020B0604020202020204" pitchFamily="34" charset="0"/>
                <a:cs typeface="Arial" panose="020B0604020202020204" pitchFamily="34" charset="0"/>
              </a:rPr>
              <a:t>big mouth, </a:t>
            </a:r>
          </a:p>
          <a:p>
            <a:pPr eaLnBrk="1" hangingPunct="1">
              <a:lnSpc>
                <a:spcPct val="80000"/>
              </a:lnSpc>
            </a:pPr>
            <a:r>
              <a:rPr lang="en-US" altLang="en-US" sz="2200" dirty="0">
                <a:solidFill>
                  <a:schemeClr val="bg1"/>
                </a:solidFill>
                <a:latin typeface="Arial" panose="020B0604020202020204" pitchFamily="34" charset="0"/>
                <a:cs typeface="Arial" panose="020B0604020202020204" pitchFamily="34" charset="0"/>
              </a:rPr>
              <a:t>bad teeth </a:t>
            </a:r>
          </a:p>
          <a:p>
            <a:pPr eaLnBrk="1" hangingPunct="1">
              <a:lnSpc>
                <a:spcPct val="80000"/>
              </a:lnSpc>
            </a:pPr>
            <a:r>
              <a:rPr lang="en-US" altLang="en-US" sz="2200" dirty="0">
                <a:solidFill>
                  <a:schemeClr val="bg1"/>
                </a:solidFill>
                <a:latin typeface="Arial" panose="020B0604020202020204" pitchFamily="34" charset="0"/>
                <a:cs typeface="Arial" panose="020B0604020202020204" pitchFamily="34" charset="0"/>
              </a:rPr>
              <a:t>low-set earlobes </a:t>
            </a:r>
          </a:p>
          <a:p>
            <a:pPr eaLnBrk="1" hangingPunct="1">
              <a:lnSpc>
                <a:spcPct val="80000"/>
              </a:lnSpc>
            </a:pPr>
            <a:r>
              <a:rPr lang="en-US" altLang="en-US" sz="2200" dirty="0">
                <a:solidFill>
                  <a:schemeClr val="bg1"/>
                </a:solidFill>
                <a:latin typeface="Arial" panose="020B0604020202020204" pitchFamily="34" charset="0"/>
                <a:cs typeface="Arial" panose="020B0604020202020204" pitchFamily="34" charset="0"/>
              </a:rPr>
              <a:t>mental retardation IQ 20-30 </a:t>
            </a:r>
          </a:p>
          <a:p>
            <a:pPr eaLnBrk="1" hangingPunct="1">
              <a:lnSpc>
                <a:spcPct val="80000"/>
              </a:lnSpc>
            </a:pPr>
            <a:r>
              <a:rPr lang="en-US" altLang="en-US" sz="2200" dirty="0">
                <a:solidFill>
                  <a:schemeClr val="bg1"/>
                </a:solidFill>
                <a:latin typeface="Arial" panose="020B0604020202020204" pitchFamily="34" charset="0"/>
                <a:cs typeface="Arial" panose="020B0604020202020204" pitchFamily="34" charset="0"/>
              </a:rPr>
              <a:t>the most common is a </a:t>
            </a:r>
            <a:r>
              <a:rPr lang="en-US" altLang="en-US" sz="2200" i="1" dirty="0">
                <a:solidFill>
                  <a:schemeClr val="bg1"/>
                </a:solidFill>
                <a:latin typeface="Arial" panose="020B0604020202020204" pitchFamily="34" charset="0"/>
                <a:cs typeface="Arial" panose="020B0604020202020204" pitchFamily="34" charset="0"/>
              </a:rPr>
              <a:t>de novo </a:t>
            </a:r>
            <a:r>
              <a:rPr lang="en-US" altLang="en-US" sz="2200" dirty="0">
                <a:solidFill>
                  <a:schemeClr val="bg1"/>
                </a:solidFill>
                <a:latin typeface="Arial" panose="020B0604020202020204" pitchFamily="34" charset="0"/>
                <a:cs typeface="Arial" panose="020B0604020202020204" pitchFamily="34" charset="0"/>
              </a:rPr>
              <a:t>mutation</a:t>
            </a:r>
          </a:p>
          <a:p>
            <a:pPr eaLnBrk="1" hangingPunct="1">
              <a:lnSpc>
                <a:spcPct val="80000"/>
              </a:lnSpc>
            </a:pPr>
            <a:endParaRPr lang="sr-Latn-CS" altLang="en-US" sz="2200" dirty="0">
              <a:solidFill>
                <a:schemeClr val="bg1"/>
              </a:solidFill>
              <a:latin typeface="Arial" panose="020B0604020202020204" pitchFamily="34" charset="0"/>
              <a:cs typeface="Arial" panose="020B0604020202020204" pitchFamily="34" charset="0"/>
            </a:endParaRPr>
          </a:p>
        </p:txBody>
      </p:sp>
      <p:pic>
        <p:nvPicPr>
          <p:cNvPr id="4098"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457200" y="4648200"/>
            <a:ext cx="3962400" cy="1924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42183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4580" name="Rectangle 4"/>
          <p:cNvSpPr>
            <a:spLocks noGrp="1" noChangeArrowheads="1"/>
          </p:cNvSpPr>
          <p:nvPr>
            <p:ph type="title" idx="4294967295"/>
          </p:nvPr>
        </p:nvSpPr>
        <p:spPr>
          <a:xfrm>
            <a:off x="468313" y="549275"/>
            <a:ext cx="8229600" cy="1143000"/>
          </a:xfrm>
        </p:spPr>
        <p:txBody>
          <a:bodyPr lIns="91440" rIns="91440" bIns="45720" anchor="ctr">
            <a:normAutofit fontScale="90000"/>
          </a:bodyPr>
          <a:lstStyle/>
          <a:p>
            <a:pPr eaLnBrk="1" hangingPunct="1">
              <a:defRPr/>
            </a:pPr>
            <a:r>
              <a:rPr lang="sr-Latn-CS" sz="4000" b="1" dirty="0">
                <a:solidFill>
                  <a:schemeClr val="bg1"/>
                </a:solidFill>
                <a:latin typeface="Arial" panose="020B0604020202020204" pitchFamily="34" charset="0"/>
                <a:cs typeface="Arial" panose="020B0604020202020204" pitchFamily="34" charset="0"/>
              </a:rPr>
              <a:t>Wolff</a:t>
            </a:r>
            <a:r>
              <a:rPr lang="sr-Cyrl-CS" sz="4000" b="1" i="1" dirty="0">
                <a:solidFill>
                  <a:schemeClr val="bg1"/>
                </a:solidFill>
                <a:latin typeface="Arial" panose="020B0604020202020204" pitchFamily="34" charset="0"/>
                <a:cs typeface="Arial" panose="020B0604020202020204" pitchFamily="34" charset="0"/>
              </a:rPr>
              <a:t> </a:t>
            </a:r>
            <a:r>
              <a:rPr lang="en-US" sz="4000" b="1" dirty="0">
                <a:solidFill>
                  <a:schemeClr val="bg1"/>
                </a:solidFill>
                <a:latin typeface="Arial" panose="020B0604020202020204" pitchFamily="34" charset="0"/>
                <a:cs typeface="Arial" panose="020B0604020202020204" pitchFamily="34" charset="0"/>
              </a:rPr>
              <a:t>syndrome</a:t>
            </a:r>
            <a:r>
              <a:rPr lang="sr-Latn-CS" sz="4000" b="1" dirty="0">
                <a:solidFill>
                  <a:schemeClr val="bg1"/>
                </a:solidFill>
                <a:latin typeface="Arial" panose="020B0604020202020204" pitchFamily="34" charset="0"/>
                <a:cs typeface="Arial" panose="020B0604020202020204" pitchFamily="34" charset="0"/>
              </a:rPr>
              <a:t> </a:t>
            </a:r>
            <a:br>
              <a:rPr lang="sr-Cyrl-CS" sz="4000" b="1" dirty="0">
                <a:solidFill>
                  <a:schemeClr val="bg1"/>
                </a:solidFill>
                <a:latin typeface="Arial" panose="020B0604020202020204" pitchFamily="34" charset="0"/>
                <a:cs typeface="Arial" panose="020B0604020202020204" pitchFamily="34" charset="0"/>
              </a:rPr>
            </a:br>
            <a:r>
              <a:rPr lang="sr-Cyrl-RS" sz="4000" b="1" dirty="0">
                <a:solidFill>
                  <a:schemeClr val="bg1"/>
                </a:solidFill>
                <a:latin typeface="Arial" panose="020B0604020202020204" pitchFamily="34" charset="0"/>
                <a:cs typeface="Arial" panose="020B0604020202020204" pitchFamily="34" charset="0"/>
              </a:rPr>
              <a:t>(</a:t>
            </a:r>
            <a:r>
              <a:rPr lang="en-US" sz="4000" b="1" dirty="0">
                <a:solidFill>
                  <a:schemeClr val="bg1"/>
                </a:solidFill>
                <a:latin typeface="Arial" panose="020B0604020202020204" pitchFamily="34" charset="0"/>
                <a:cs typeface="Arial" panose="020B0604020202020204" pitchFamily="34" charset="0"/>
              </a:rPr>
              <a:t>deletion</a:t>
            </a:r>
            <a:r>
              <a:rPr lang="sr-Cyrl-CS" sz="4000" b="1" dirty="0">
                <a:solidFill>
                  <a:schemeClr val="bg1"/>
                </a:solidFill>
                <a:latin typeface="Arial" panose="020B0604020202020204" pitchFamily="34" charset="0"/>
                <a:cs typeface="Arial" panose="020B0604020202020204" pitchFamily="34" charset="0"/>
              </a:rPr>
              <a:t> </a:t>
            </a:r>
            <a:r>
              <a:rPr lang="sr-Latn-CS" sz="4000" b="1" dirty="0">
                <a:solidFill>
                  <a:schemeClr val="bg1"/>
                </a:solidFill>
                <a:latin typeface="Arial" panose="020B0604020202020204" pitchFamily="34" charset="0"/>
                <a:cs typeface="Arial" panose="020B0604020202020204" pitchFamily="34" charset="0"/>
              </a:rPr>
              <a:t>4p</a:t>
            </a:r>
            <a:r>
              <a:rPr lang="sr-Latn-CS" sz="4000" b="1" baseline="30000" dirty="0">
                <a:solidFill>
                  <a:schemeClr val="bg1"/>
                </a:solidFill>
                <a:latin typeface="Arial" panose="020B0604020202020204" pitchFamily="34" charset="0"/>
                <a:cs typeface="Arial" panose="020B0604020202020204" pitchFamily="34" charset="0"/>
              </a:rPr>
              <a:t>-</a:t>
            </a:r>
            <a:r>
              <a:rPr lang="sr-Latn-CS" sz="4000" b="1" dirty="0">
                <a:solidFill>
                  <a:schemeClr val="bg1"/>
                </a:solidFill>
                <a:latin typeface="Arial" panose="020B0604020202020204" pitchFamily="34" charset="0"/>
                <a:cs typeface="Arial" panose="020B0604020202020204" pitchFamily="34" charset="0"/>
              </a:rPr>
              <a:t>)</a:t>
            </a:r>
            <a:endParaRPr lang="en-US" sz="4000" b="1" dirty="0">
              <a:solidFill>
                <a:schemeClr val="bg1"/>
              </a:solidFill>
              <a:latin typeface="Arial" panose="020B0604020202020204" pitchFamily="34" charset="0"/>
              <a:cs typeface="Arial" panose="020B0604020202020204" pitchFamily="34" charset="0"/>
            </a:endParaRPr>
          </a:p>
        </p:txBody>
      </p:sp>
      <p:sp>
        <p:nvSpPr>
          <p:cNvPr id="17411" name="Rectangle 6"/>
          <p:cNvSpPr>
            <a:spLocks noGrp="1" noChangeArrowheads="1"/>
          </p:cNvSpPr>
          <p:nvPr>
            <p:ph sz="half" idx="4294967295"/>
          </p:nvPr>
        </p:nvSpPr>
        <p:spPr>
          <a:xfrm>
            <a:off x="395288" y="1916113"/>
            <a:ext cx="3719512" cy="4637087"/>
          </a:xfrm>
        </p:spPr>
        <p:txBody>
          <a:bodyPr>
            <a:normAutofit/>
          </a:bodyPr>
          <a:lstStyle/>
          <a:p>
            <a:pPr eaLnBrk="1" hangingPunct="1">
              <a:lnSpc>
                <a:spcPct val="90000"/>
              </a:lnSpc>
            </a:pPr>
            <a:endParaRPr lang="en-US" altLang="en-US" sz="2200" dirty="0">
              <a:solidFill>
                <a:schemeClr val="bg1"/>
              </a:solidFill>
              <a:latin typeface="Arial" panose="020B0604020202020204" pitchFamily="34" charset="0"/>
              <a:cs typeface="Arial" panose="020B0604020202020204" pitchFamily="34" charset="0"/>
            </a:endParaRPr>
          </a:p>
          <a:p>
            <a:pPr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the shape of the head in profile resembles a Greek helmet</a:t>
            </a:r>
          </a:p>
          <a:p>
            <a:pPr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microcephaly </a:t>
            </a:r>
          </a:p>
          <a:p>
            <a:pPr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flat, wide root of the nose </a:t>
            </a:r>
          </a:p>
          <a:p>
            <a:pPr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thin, skinny neck</a:t>
            </a:r>
          </a:p>
          <a:p>
            <a:pPr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thin body </a:t>
            </a:r>
          </a:p>
          <a:p>
            <a:pPr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mental retardation IQ 20 </a:t>
            </a:r>
          </a:p>
          <a:p>
            <a:pPr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the most common is a </a:t>
            </a:r>
            <a:r>
              <a:rPr lang="en-US" altLang="en-US" sz="2200" i="1" dirty="0">
                <a:solidFill>
                  <a:schemeClr val="bg1"/>
                </a:solidFill>
                <a:latin typeface="Arial" panose="020B0604020202020204" pitchFamily="34" charset="0"/>
                <a:cs typeface="Arial" panose="020B0604020202020204" pitchFamily="34" charset="0"/>
              </a:rPr>
              <a:t>de novo </a:t>
            </a:r>
            <a:r>
              <a:rPr lang="en-US" altLang="en-US" sz="2200" dirty="0">
                <a:solidFill>
                  <a:schemeClr val="bg1"/>
                </a:solidFill>
                <a:latin typeface="Arial" panose="020B0604020202020204" pitchFamily="34" charset="0"/>
                <a:cs typeface="Arial" panose="020B0604020202020204" pitchFamily="34" charset="0"/>
              </a:rPr>
              <a:t>mutation</a:t>
            </a:r>
            <a:endParaRPr lang="sr-Cyrl-RS" altLang="en-US" sz="2200" dirty="0">
              <a:solidFill>
                <a:schemeClr val="bg1"/>
              </a:solidFill>
              <a:latin typeface="Arial" panose="020B0604020202020204" pitchFamily="34" charset="0"/>
              <a:cs typeface="Arial" panose="020B0604020202020204" pitchFamily="34" charset="0"/>
            </a:endParaRPr>
          </a:p>
          <a:p>
            <a:pPr eaLnBrk="1" hangingPunct="1">
              <a:lnSpc>
                <a:spcPct val="90000"/>
              </a:lnSpc>
            </a:pPr>
            <a:endParaRPr lang="sr-Latn-CS" altLang="en-US" sz="2200" dirty="0">
              <a:solidFill>
                <a:schemeClr val="bg1"/>
              </a:solidFill>
              <a:latin typeface="Arial" panose="020B0604020202020204" pitchFamily="34" charset="0"/>
              <a:cs typeface="Arial" panose="020B0604020202020204" pitchFamily="34" charset="0"/>
            </a:endParaRPr>
          </a:p>
          <a:p>
            <a:pPr eaLnBrk="1" hangingPunct="1">
              <a:lnSpc>
                <a:spcPct val="90000"/>
              </a:lnSpc>
            </a:pPr>
            <a:endParaRPr lang="en-US" altLang="en-US" sz="2200" dirty="0">
              <a:solidFill>
                <a:schemeClr val="bg1"/>
              </a:solidFill>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990600"/>
            <a:ext cx="31242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3810000"/>
            <a:ext cx="3886200" cy="2484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41487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458" name="Rectangle 3"/>
          <p:cNvSpPr>
            <a:spLocks noGrp="1" noChangeArrowheads="1"/>
          </p:cNvSpPr>
          <p:nvPr>
            <p:ph type="body" idx="4294967295"/>
          </p:nvPr>
        </p:nvSpPr>
        <p:spPr>
          <a:xfrm>
            <a:off x="-12700" y="1717675"/>
            <a:ext cx="4398963" cy="4724400"/>
          </a:xfrm>
        </p:spPr>
        <p:txBody>
          <a:bodyPr>
            <a:normAutofit/>
          </a:bodyPr>
          <a:lstStyle/>
          <a:p>
            <a:pPr marL="365125" indent="-255588" eaLnBrk="1" hangingPunct="1"/>
            <a:endParaRPr lang="en-US" altLang="en-US" sz="2000" dirty="0">
              <a:solidFill>
                <a:schemeClr val="bg1"/>
              </a:solidFill>
              <a:latin typeface="Arial" panose="020B0604020202020204" pitchFamily="34" charset="0"/>
              <a:cs typeface="Arial" panose="020B0604020202020204" pitchFamily="34" charset="0"/>
            </a:endParaRPr>
          </a:p>
          <a:p>
            <a:pPr marL="365125" indent="-255588" eaLnBrk="1" hangingPunct="1"/>
            <a:r>
              <a:rPr lang="en-US" altLang="en-US" sz="2000" dirty="0">
                <a:solidFill>
                  <a:schemeClr val="bg1"/>
                </a:solidFill>
                <a:latin typeface="Arial" panose="020B0604020202020204" pitchFamily="34" charset="0"/>
                <a:cs typeface="Arial" panose="020B0604020202020204" pitchFamily="34" charset="0"/>
              </a:rPr>
              <a:t>it is more common in girls</a:t>
            </a:r>
          </a:p>
          <a:p>
            <a:pPr marL="365125" indent="-255588" eaLnBrk="1" hangingPunct="1"/>
            <a:r>
              <a:rPr lang="en-US" altLang="en-US" sz="2000" dirty="0">
                <a:solidFill>
                  <a:schemeClr val="bg1"/>
                </a:solidFill>
                <a:latin typeface="Arial" panose="020B0604020202020204" pitchFamily="34" charset="0"/>
                <a:cs typeface="Arial" panose="020B0604020202020204" pitchFamily="34" charset="0"/>
              </a:rPr>
              <a:t>microcephaly, round face, antimongoloid eyes, upper lip short and protruding, large ears, short body </a:t>
            </a:r>
          </a:p>
          <a:p>
            <a:pPr marL="365125" indent="-255588" eaLnBrk="1" hangingPunct="1"/>
            <a:r>
              <a:rPr lang="en-US" altLang="en-US" sz="2000" dirty="0">
                <a:solidFill>
                  <a:schemeClr val="bg1"/>
                </a:solidFill>
                <a:latin typeface="Arial" panose="020B0604020202020204" pitchFamily="34" charset="0"/>
                <a:cs typeface="Arial" panose="020B0604020202020204" pitchFamily="34" charset="0"/>
              </a:rPr>
              <a:t>Pterygium </a:t>
            </a:r>
            <a:r>
              <a:rPr lang="en-US" altLang="en-US" sz="2000" dirty="0" err="1">
                <a:solidFill>
                  <a:schemeClr val="bg1"/>
                </a:solidFill>
                <a:latin typeface="Arial" panose="020B0604020202020204" pitchFamily="34" charset="0"/>
                <a:cs typeface="Arial" panose="020B0604020202020204" pitchFamily="34" charset="0"/>
              </a:rPr>
              <a:t>colli</a:t>
            </a:r>
            <a:r>
              <a:rPr lang="en-US" altLang="en-US" sz="2000" dirty="0">
                <a:solidFill>
                  <a:schemeClr val="bg1"/>
                </a:solidFill>
                <a:latin typeface="Arial" panose="020B0604020202020204" pitchFamily="34" charset="0"/>
                <a:cs typeface="Arial" panose="020B0604020202020204" pitchFamily="34" charset="0"/>
              </a:rPr>
              <a:t> and </a:t>
            </a:r>
            <a:r>
              <a:rPr lang="en-US" altLang="en-US" sz="2000" dirty="0" err="1">
                <a:solidFill>
                  <a:schemeClr val="bg1"/>
                </a:solidFill>
                <a:latin typeface="Arial" panose="020B0604020202020204" pitchFamily="34" charset="0"/>
                <a:cs typeface="Arial" panose="020B0604020202020204" pitchFamily="34" charset="0"/>
              </a:rPr>
              <a:t>pseudoedema</a:t>
            </a:r>
            <a:r>
              <a:rPr lang="en-US" altLang="en-US" sz="2000" dirty="0">
                <a:solidFill>
                  <a:schemeClr val="bg1"/>
                </a:solidFill>
                <a:latin typeface="Arial" panose="020B0604020202020204" pitchFamily="34" charset="0"/>
                <a:cs typeface="Arial" panose="020B0604020202020204" pitchFamily="34" charset="0"/>
              </a:rPr>
              <a:t> of the hands </a:t>
            </a:r>
          </a:p>
          <a:p>
            <a:pPr marL="365125" indent="-255588" eaLnBrk="1" hangingPunct="1"/>
            <a:r>
              <a:rPr lang="en-US" altLang="en-US" sz="2000" dirty="0">
                <a:solidFill>
                  <a:schemeClr val="bg1"/>
                </a:solidFill>
                <a:latin typeface="Arial" panose="020B0604020202020204" pitchFamily="34" charset="0"/>
                <a:cs typeface="Arial" panose="020B0604020202020204" pitchFamily="34" charset="0"/>
              </a:rPr>
              <a:t>clinodactyly of the 5th finger </a:t>
            </a:r>
          </a:p>
          <a:p>
            <a:pPr marL="365125" indent="-255588" eaLnBrk="1" hangingPunct="1"/>
            <a:r>
              <a:rPr lang="en-US" altLang="en-US" sz="2000" dirty="0">
                <a:solidFill>
                  <a:schemeClr val="bg1"/>
                </a:solidFill>
                <a:latin typeface="Arial" panose="020B0604020202020204" pitchFamily="34" charset="0"/>
                <a:cs typeface="Arial" panose="020B0604020202020204" pitchFamily="34" charset="0"/>
              </a:rPr>
              <a:t>cardiac anomalies </a:t>
            </a:r>
          </a:p>
          <a:p>
            <a:pPr marL="365125" indent="-255588" eaLnBrk="1" hangingPunct="1"/>
            <a:r>
              <a:rPr lang="en-US" altLang="en-US" sz="2000" dirty="0">
                <a:solidFill>
                  <a:schemeClr val="bg1"/>
                </a:solidFill>
                <a:latin typeface="Arial" panose="020B0604020202020204" pitchFamily="34" charset="0"/>
                <a:cs typeface="Arial" panose="020B0604020202020204" pitchFamily="34" charset="0"/>
              </a:rPr>
              <a:t>mental retardation IQ-50</a:t>
            </a:r>
            <a:endParaRPr lang="sr-Latn-CS" altLang="en-US" sz="2000" dirty="0">
              <a:solidFill>
                <a:schemeClr val="bg1"/>
              </a:solidFill>
              <a:latin typeface="Arial" panose="020B0604020202020204" pitchFamily="34" charset="0"/>
              <a:cs typeface="Arial" panose="020B0604020202020204" pitchFamily="34" charset="0"/>
            </a:endParaRPr>
          </a:p>
          <a:p>
            <a:pPr marL="365125" indent="-255588" eaLnBrk="1" hangingPunct="1"/>
            <a:endParaRPr lang="sr-Latn-CS" altLang="en-US" sz="2000" dirty="0">
              <a:solidFill>
                <a:schemeClr val="bg1"/>
              </a:solidFill>
              <a:latin typeface="Arial" panose="020B0604020202020204" pitchFamily="34" charset="0"/>
              <a:cs typeface="Arial" panose="020B0604020202020204" pitchFamily="34" charset="0"/>
            </a:endParaRPr>
          </a:p>
          <a:p>
            <a:pPr marL="365125" indent="-255588" eaLnBrk="1" hangingPunct="1">
              <a:buFont typeface="Wingdings 2" pitchFamily="18" charset="2"/>
              <a:buNone/>
            </a:pPr>
            <a:endParaRPr lang="en-US" altLang="en-US" sz="2000" dirty="0">
              <a:solidFill>
                <a:schemeClr val="bg1"/>
              </a:solidFill>
              <a:latin typeface="Arial" panose="020B0604020202020204" pitchFamily="34" charset="0"/>
              <a:cs typeface="Arial" panose="020B0604020202020204" pitchFamily="34" charset="0"/>
            </a:endParaRPr>
          </a:p>
          <a:p>
            <a:pPr marL="365125" indent="-255588" eaLnBrk="1" hangingPunct="1"/>
            <a:endParaRPr lang="en-US" altLang="en-US" sz="2000" dirty="0">
              <a:solidFill>
                <a:schemeClr val="bg1"/>
              </a:solidFill>
              <a:latin typeface="Arial" panose="020B0604020202020204" pitchFamily="34" charset="0"/>
              <a:cs typeface="Arial" panose="020B0604020202020204" pitchFamily="34" charset="0"/>
            </a:endParaRPr>
          </a:p>
        </p:txBody>
      </p:sp>
      <p:sp>
        <p:nvSpPr>
          <p:cNvPr id="19459" name="Rectangle 4"/>
          <p:cNvSpPr>
            <a:spLocks noGrp="1"/>
          </p:cNvSpPr>
          <p:nvPr>
            <p:ph type="title" idx="4294967295"/>
          </p:nvPr>
        </p:nvSpPr>
        <p:spPr>
          <a:xfrm>
            <a:off x="0" y="549275"/>
            <a:ext cx="8893175" cy="1143000"/>
          </a:xfrm>
        </p:spPr>
        <p:txBody>
          <a:bodyPr>
            <a:normAutofit fontScale="90000"/>
          </a:bodyPr>
          <a:lstStyle/>
          <a:p>
            <a:pPr algn="ctr"/>
            <a:r>
              <a:rPr lang="en-US" altLang="en-US" sz="4000" b="1" dirty="0">
                <a:solidFill>
                  <a:schemeClr val="bg1"/>
                </a:solidFill>
                <a:latin typeface="Arial" panose="020B0604020202020204" pitchFamily="34" charset="0"/>
                <a:cs typeface="Arial" panose="020B0604020202020204" pitchFamily="34" charset="0"/>
              </a:rPr>
              <a:t>De Grouchy I</a:t>
            </a:r>
            <a:r>
              <a:rPr lang="sr-Cyrl-CS" altLang="en-US" sz="4000" b="1" dirty="0">
                <a:solidFill>
                  <a:schemeClr val="bg1"/>
                </a:solidFill>
                <a:latin typeface="Arial" panose="020B0604020202020204" pitchFamily="34" charset="0"/>
                <a:cs typeface="Arial" panose="020B0604020202020204" pitchFamily="34" charset="0"/>
              </a:rPr>
              <a:t> </a:t>
            </a:r>
            <a:r>
              <a:rPr lang="en-US" altLang="en-US" sz="4000" b="1" dirty="0">
                <a:solidFill>
                  <a:schemeClr val="bg1"/>
                </a:solidFill>
                <a:latin typeface="Arial" panose="020B0604020202020204" pitchFamily="34" charset="0"/>
                <a:cs typeface="Arial" panose="020B0604020202020204" pitchFamily="34" charset="0"/>
              </a:rPr>
              <a:t>syndrome (deletion</a:t>
            </a:r>
            <a:r>
              <a:rPr lang="sr-Cyrl-CS" altLang="en-US" sz="4000" b="1" dirty="0">
                <a:solidFill>
                  <a:schemeClr val="bg1"/>
                </a:solidFill>
                <a:latin typeface="Arial" panose="020B0604020202020204" pitchFamily="34" charset="0"/>
                <a:cs typeface="Arial" panose="020B0604020202020204" pitchFamily="34" charset="0"/>
              </a:rPr>
              <a:t> 18р</a:t>
            </a:r>
            <a:r>
              <a:rPr lang="sr-Cyrl-CS" altLang="en-US" sz="4000" b="1" baseline="30000" dirty="0">
                <a:solidFill>
                  <a:schemeClr val="bg1"/>
                </a:solidFill>
                <a:latin typeface="Arial" panose="020B0604020202020204" pitchFamily="34" charset="0"/>
                <a:cs typeface="Arial" panose="020B0604020202020204" pitchFamily="34" charset="0"/>
              </a:rPr>
              <a:t>-</a:t>
            </a:r>
            <a:r>
              <a:rPr lang="en-US" altLang="en-US" sz="4000" b="1" baseline="30000" dirty="0">
                <a:solidFill>
                  <a:schemeClr val="bg1"/>
                </a:solidFill>
                <a:latin typeface="Arial" panose="020B0604020202020204" pitchFamily="34" charset="0"/>
                <a:cs typeface="Arial" panose="020B0604020202020204" pitchFamily="34" charset="0"/>
              </a:rPr>
              <a:t> </a:t>
            </a:r>
            <a:r>
              <a:rPr lang="en-US" altLang="en-US" sz="3600" b="1" dirty="0">
                <a:solidFill>
                  <a:schemeClr val="bg1"/>
                </a:solidFill>
                <a:latin typeface="Arial" panose="020B0604020202020204" pitchFamily="34" charset="0"/>
                <a:cs typeface="Arial" panose="020B0604020202020204" pitchFamily="34" charset="0"/>
              </a:rPr>
              <a:t>)</a:t>
            </a:r>
          </a:p>
        </p:txBody>
      </p:sp>
      <p:pic>
        <p:nvPicPr>
          <p:cNvPr id="19460" name="Picture 6" descr="http://www.biomedcentral.com/content/figures/1471-2350-7-60-1-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0459" y="2819400"/>
            <a:ext cx="48006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60845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1506" name="Rectangle 4"/>
          <p:cNvSpPr>
            <a:spLocks noGrp="1"/>
          </p:cNvSpPr>
          <p:nvPr>
            <p:ph type="title" idx="4294967295"/>
          </p:nvPr>
        </p:nvSpPr>
        <p:spPr>
          <a:xfrm>
            <a:off x="838200" y="704850"/>
            <a:ext cx="8305800" cy="1143000"/>
          </a:xfrm>
        </p:spPr>
        <p:txBody>
          <a:bodyPr>
            <a:normAutofit fontScale="90000"/>
          </a:bodyPr>
          <a:lstStyle/>
          <a:p>
            <a:r>
              <a:rPr lang="en-US" altLang="en-US" sz="4000" b="1" dirty="0">
                <a:solidFill>
                  <a:schemeClr val="bg1"/>
                </a:solidFill>
                <a:latin typeface="Arial" panose="020B0604020202020204" pitchFamily="34" charset="0"/>
                <a:cs typeface="Arial" panose="020B0604020202020204" pitchFamily="34" charset="0"/>
              </a:rPr>
              <a:t>De Grouchy II</a:t>
            </a:r>
            <a:r>
              <a:rPr lang="sr-Cyrl-CS" altLang="en-US" sz="4000" b="1" dirty="0">
                <a:solidFill>
                  <a:schemeClr val="bg1"/>
                </a:solidFill>
                <a:latin typeface="Arial" panose="020B0604020202020204" pitchFamily="34" charset="0"/>
                <a:cs typeface="Arial" panose="020B0604020202020204" pitchFamily="34" charset="0"/>
              </a:rPr>
              <a:t> </a:t>
            </a:r>
            <a:r>
              <a:rPr lang="en-US" altLang="en-US" sz="4000" b="1" dirty="0">
                <a:solidFill>
                  <a:schemeClr val="bg1"/>
                </a:solidFill>
                <a:latin typeface="Arial" panose="020B0604020202020204" pitchFamily="34" charset="0"/>
                <a:cs typeface="Arial" panose="020B0604020202020204" pitchFamily="34" charset="0"/>
              </a:rPr>
              <a:t>syndrome</a:t>
            </a:r>
            <a:br>
              <a:rPr lang="sr-Cyrl-CS" altLang="en-US" sz="4000" dirty="0">
                <a:solidFill>
                  <a:schemeClr val="bg1"/>
                </a:solidFill>
                <a:latin typeface="Arial" panose="020B0604020202020204" pitchFamily="34" charset="0"/>
                <a:cs typeface="Arial" panose="020B0604020202020204" pitchFamily="34" charset="0"/>
              </a:rPr>
            </a:br>
            <a:r>
              <a:rPr lang="en-US" altLang="en-US" sz="4000" dirty="0">
                <a:solidFill>
                  <a:schemeClr val="bg1"/>
                </a:solidFill>
                <a:latin typeface="Arial" panose="020B0604020202020204" pitchFamily="34" charset="0"/>
                <a:cs typeface="Arial" panose="020B0604020202020204" pitchFamily="34" charset="0"/>
              </a:rPr>
              <a:t>(deletion</a:t>
            </a:r>
            <a:r>
              <a:rPr lang="sr-Cyrl-CS" altLang="en-US" sz="4000" dirty="0">
                <a:solidFill>
                  <a:schemeClr val="bg1"/>
                </a:solidFill>
                <a:latin typeface="Arial" panose="020B0604020202020204" pitchFamily="34" charset="0"/>
                <a:cs typeface="Arial" panose="020B0604020202020204" pitchFamily="34" charset="0"/>
              </a:rPr>
              <a:t> 18</a:t>
            </a:r>
            <a:r>
              <a:rPr lang="en-US" altLang="en-US" sz="4000" dirty="0">
                <a:solidFill>
                  <a:schemeClr val="bg1"/>
                </a:solidFill>
                <a:latin typeface="Arial" panose="020B0604020202020204" pitchFamily="34" charset="0"/>
                <a:cs typeface="Arial" panose="020B0604020202020204" pitchFamily="34" charset="0"/>
              </a:rPr>
              <a:t>q</a:t>
            </a:r>
            <a:r>
              <a:rPr lang="sr-Cyrl-CS" altLang="en-US" sz="4000" baseline="30000" dirty="0">
                <a:solidFill>
                  <a:schemeClr val="bg1"/>
                </a:solidFill>
                <a:latin typeface="Arial" panose="020B0604020202020204" pitchFamily="34" charset="0"/>
                <a:cs typeface="Arial" panose="020B0604020202020204" pitchFamily="34" charset="0"/>
              </a:rPr>
              <a:t>-</a:t>
            </a:r>
            <a:r>
              <a:rPr lang="en-US" altLang="en-US" sz="4000" dirty="0">
                <a:solidFill>
                  <a:schemeClr val="bg1"/>
                </a:solidFill>
                <a:latin typeface="Arial" panose="020B0604020202020204" pitchFamily="34" charset="0"/>
                <a:cs typeface="Arial" panose="020B0604020202020204" pitchFamily="34" charset="0"/>
              </a:rPr>
              <a:t>)</a:t>
            </a:r>
            <a:endParaRPr lang="en-US" altLang="en-US" sz="4600" b="1" baseline="30000" dirty="0">
              <a:solidFill>
                <a:schemeClr val="bg1"/>
              </a:solidFill>
              <a:latin typeface="Arial" panose="020B0604020202020204" pitchFamily="34" charset="0"/>
              <a:cs typeface="Arial" panose="020B0604020202020204" pitchFamily="34" charset="0"/>
            </a:endParaRPr>
          </a:p>
        </p:txBody>
      </p:sp>
      <p:sp>
        <p:nvSpPr>
          <p:cNvPr id="21507" name="Rectangle 3"/>
          <p:cNvSpPr>
            <a:spLocks noGrp="1" noChangeArrowheads="1"/>
          </p:cNvSpPr>
          <p:nvPr>
            <p:ph type="body" idx="4294967295"/>
          </p:nvPr>
        </p:nvSpPr>
        <p:spPr>
          <a:xfrm>
            <a:off x="0" y="1935163"/>
            <a:ext cx="4643438" cy="4922837"/>
          </a:xfrm>
        </p:spPr>
        <p:txBody>
          <a:bodyPr/>
          <a:lstStyle/>
          <a:p>
            <a:pPr marL="365125" indent="-255588" eaLnBrk="1" hangingPunct="1">
              <a:lnSpc>
                <a:spcPct val="90000"/>
              </a:lnSpc>
            </a:pPr>
            <a:endParaRPr lang="en-US" altLang="en-US" sz="2300" dirty="0">
              <a:latin typeface="Times New Roman" pitchFamily="18" charset="0"/>
              <a:cs typeface="Times New Roman" pitchFamily="18" charset="0"/>
            </a:endParaRPr>
          </a:p>
          <a:p>
            <a:pPr marL="365125" indent="-255588"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it occurs more often in boys </a:t>
            </a:r>
          </a:p>
          <a:p>
            <a:pPr marL="365125" indent="-255588"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microcephaly</a:t>
            </a:r>
          </a:p>
          <a:p>
            <a:pPr marL="365125" indent="-255588"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midface hypoplasia, deep set eyes, large mouth </a:t>
            </a:r>
          </a:p>
          <a:p>
            <a:pPr marL="365125" indent="-255588"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body hypotonic, frog position </a:t>
            </a:r>
          </a:p>
          <a:p>
            <a:pPr marL="365125" indent="-255588"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mental retardation IQ 30-70 </a:t>
            </a:r>
          </a:p>
          <a:p>
            <a:pPr marL="365125" indent="-255588" eaLnBrk="1" hangingPunct="1">
              <a:lnSpc>
                <a:spcPct val="90000"/>
              </a:lnSpc>
            </a:pPr>
            <a:r>
              <a:rPr lang="en-US" altLang="en-US" sz="2200" dirty="0">
                <a:solidFill>
                  <a:schemeClr val="bg1"/>
                </a:solidFill>
                <a:latin typeface="Arial" panose="020B0604020202020204" pitchFamily="34" charset="0"/>
                <a:cs typeface="Arial" panose="020B0604020202020204" pitchFamily="34" charset="0"/>
              </a:rPr>
              <a:t>most often a </a:t>
            </a:r>
            <a:r>
              <a:rPr lang="en-US" altLang="en-US" sz="2200" i="1" dirty="0">
                <a:solidFill>
                  <a:schemeClr val="bg1"/>
                </a:solidFill>
                <a:latin typeface="Arial" panose="020B0604020202020204" pitchFamily="34" charset="0"/>
                <a:cs typeface="Arial" panose="020B0604020202020204" pitchFamily="34" charset="0"/>
              </a:rPr>
              <a:t>de novo </a:t>
            </a:r>
            <a:r>
              <a:rPr lang="en-US" altLang="en-US" sz="2200" dirty="0">
                <a:solidFill>
                  <a:schemeClr val="bg1"/>
                </a:solidFill>
                <a:latin typeface="Arial" panose="020B0604020202020204" pitchFamily="34" charset="0"/>
                <a:cs typeface="Arial" panose="020B0604020202020204" pitchFamily="34" charset="0"/>
              </a:rPr>
              <a:t>mutation</a:t>
            </a:r>
            <a:endParaRPr lang="sr-Latn-CS" altLang="en-US" sz="2200" dirty="0">
              <a:solidFill>
                <a:schemeClr val="bg1"/>
              </a:solidFill>
              <a:latin typeface="Arial" panose="020B0604020202020204" pitchFamily="34" charset="0"/>
              <a:cs typeface="Arial" panose="020B0604020202020204" pitchFamily="34" charset="0"/>
            </a:endParaRPr>
          </a:p>
          <a:p>
            <a:pPr marL="365125" indent="-255588" eaLnBrk="1" hangingPunct="1">
              <a:lnSpc>
                <a:spcPct val="90000"/>
              </a:lnSpc>
            </a:pPr>
            <a:endParaRPr lang="en-US" altLang="en-US" sz="2400" dirty="0">
              <a:solidFill>
                <a:schemeClr val="bg1"/>
              </a:solidFill>
              <a:cs typeface="Times New Roman" pitchFamily="18" charset="0"/>
            </a:endParaRPr>
          </a:p>
          <a:p>
            <a:pPr marL="365125" indent="-255588" eaLnBrk="1" hangingPunct="1">
              <a:lnSpc>
                <a:spcPct val="90000"/>
              </a:lnSpc>
            </a:pPr>
            <a:endParaRPr lang="en-US" altLang="en-US" sz="2400" dirty="0">
              <a:solidFill>
                <a:schemeClr val="bg1"/>
              </a:solidFill>
              <a:cs typeface="Times New Roman" pitchFamily="18" charset="0"/>
            </a:endParaRPr>
          </a:p>
        </p:txBody>
      </p:sp>
      <p:pic>
        <p:nvPicPr>
          <p:cNvPr id="21508" name="Picture 5" descr="http://t1.gstatic.com/images?q=tbn:ANd9GcQ0aBz-b-b71yz2tdylE9bH2uLu_cTVWh9qcw5O1rIE128lfN6GpA"/>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4953000"/>
            <a:ext cx="1971675"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6" descr="http://www.northernlife.ca/uploadedImages/news/lifestyle/2013/11/291113_Sebastien_Lebrun_266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1447800"/>
            <a:ext cx="398780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95656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2530" name="Picture 5" descr="delcancr"/>
          <p:cNvPicPr>
            <a:picLocks noGrp="1" noChangeAspect="1" noChangeArrowheads="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a:xfrm>
            <a:off x="684213" y="1916113"/>
            <a:ext cx="7775575" cy="4249737"/>
          </a:xfrm>
          <a:noFill/>
        </p:spPr>
      </p:pic>
      <p:sp>
        <p:nvSpPr>
          <p:cNvPr id="19458" name="Rectangle 2"/>
          <p:cNvSpPr>
            <a:spLocks noGrp="1" noChangeArrowheads="1"/>
          </p:cNvSpPr>
          <p:nvPr>
            <p:ph type="title" idx="4294967295"/>
          </p:nvPr>
        </p:nvSpPr>
        <p:spPr>
          <a:xfrm>
            <a:off x="467544" y="692696"/>
            <a:ext cx="8229600" cy="1224136"/>
          </a:xfrm>
          <a:ln>
            <a:miter lim="800000"/>
            <a:headEnd/>
            <a:tailEnd/>
          </a:ln>
        </p:spPr>
        <p:txBody>
          <a:bodyPr rtlCol="0" anchor="ctr">
            <a:normAutofit fontScale="90000"/>
            <a:scene3d>
              <a:camera prst="orthographicFront"/>
              <a:lightRig rig="soft" dir="t"/>
            </a:scene3d>
            <a:sp3d prstMaterial="softEdge">
              <a:bevelT w="25400" h="25400"/>
            </a:sp3d>
          </a:bodyPr>
          <a:lstStyle/>
          <a:p>
            <a:pPr algn="ctr">
              <a:defRPr/>
            </a:pPr>
            <a:r>
              <a:rPr lang="en-US" sz="4000" b="1" dirty="0">
                <a:solidFill>
                  <a:schemeClr val="bg1"/>
                </a:solidFill>
                <a:latin typeface="Arial" pitchFamily="34" charset="0"/>
                <a:cs typeface="Arial" pitchFamily="34" charset="0"/>
              </a:rPr>
              <a:t>Deletions causing malignant diseases</a:t>
            </a:r>
            <a:endParaRPr lang="en-US" sz="4000" b="1" dirty="0">
              <a:latin typeface="Arial" pitchFamily="34" charset="0"/>
              <a:cs typeface="Arial" pitchFamily="34" charset="0"/>
            </a:endParaRPr>
          </a:p>
        </p:txBody>
      </p:sp>
      <p:sp>
        <p:nvSpPr>
          <p:cNvPr id="91140" name="Rectangle 4"/>
          <p:cNvSpPr>
            <a:spLocks noChangeArrowheads="1"/>
          </p:cNvSpPr>
          <p:nvPr/>
        </p:nvSpPr>
        <p:spPr bwMode="auto">
          <a:xfrm>
            <a:off x="2590800" y="3352800"/>
            <a:ext cx="184150" cy="366713"/>
          </a:xfrm>
          <a:prstGeom prst="rect">
            <a:avLst/>
          </a:prstGeom>
          <a:noFill/>
          <a:ln w="9525">
            <a:noFill/>
            <a:miter lim="800000"/>
            <a:headEnd/>
            <a:tailEnd/>
          </a:ln>
          <a:effectLst/>
        </p:spPr>
        <p:txBody>
          <a:bodyPr wrap="none">
            <a:spAutoFit/>
          </a:bodyPr>
          <a:lstStyle/>
          <a:p>
            <a:pPr eaLnBrk="0" hangingPunct="0">
              <a:defRPr/>
            </a:pPr>
            <a:endParaRPr lang="en-US">
              <a:solidFill>
                <a:schemeClr val="tx2"/>
              </a:solidFill>
              <a:effectLst>
                <a:outerShdw blurRad="38100" dist="38100" dir="2700000" algn="tl">
                  <a:srgbClr val="FFFFFF"/>
                </a:outerShdw>
              </a:effectLst>
            </a:endParaRPr>
          </a:p>
        </p:txBody>
      </p:sp>
    </p:spTree>
    <p:extLst>
      <p:ext uri="{BB962C8B-B14F-4D97-AF65-F5344CB8AC3E}">
        <p14:creationId xmlns:p14="http://schemas.microsoft.com/office/powerpoint/2010/main" val="24560067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763044" y="1828800"/>
            <a:ext cx="6508372" cy="4023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0184" y="4190999"/>
            <a:ext cx="3000375" cy="191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763044" y="762000"/>
            <a:ext cx="74676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en-US" dirty="0"/>
            </a:br>
            <a:r>
              <a:rPr lang="en-US" dirty="0"/>
              <a:t>Deletion of the WT1 gene on the </a:t>
            </a:r>
            <a:r>
              <a:rPr lang="en-US" i="1" dirty="0"/>
              <a:t>p</a:t>
            </a:r>
            <a:r>
              <a:rPr lang="en-US" dirty="0"/>
              <a:t> arm of chromosome 11</a:t>
            </a:r>
          </a:p>
        </p:txBody>
      </p:sp>
    </p:spTree>
    <p:extLst>
      <p:ext uri="{BB962C8B-B14F-4D97-AF65-F5344CB8AC3E}">
        <p14:creationId xmlns:p14="http://schemas.microsoft.com/office/powerpoint/2010/main" val="3922983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28601"/>
            <a:ext cx="9144000" cy="6629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52400" y="838200"/>
            <a:ext cx="8150352" cy="1362456"/>
          </a:xfrm>
        </p:spPr>
        <p:txBody>
          <a:bodyPr/>
          <a:lstStyle/>
          <a:p>
            <a:r>
              <a:rPr lang="en-US" sz="3600" dirty="0">
                <a:solidFill>
                  <a:srgbClr val="FF0000"/>
                </a:solidFill>
                <a:latin typeface="Arial" panose="020B0604020202020204" pitchFamily="34" charset="0"/>
                <a:cs typeface="Arial" panose="020B0604020202020204" pitchFamily="34" charset="0"/>
              </a:rPr>
              <a:t>The role of sex chromosome aneuploidy in the etiology of the syndrome</a:t>
            </a:r>
          </a:p>
        </p:txBody>
      </p:sp>
    </p:spTree>
    <p:extLst>
      <p:ext uri="{BB962C8B-B14F-4D97-AF65-F5344CB8AC3E}">
        <p14:creationId xmlns:p14="http://schemas.microsoft.com/office/powerpoint/2010/main" val="40055038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143000"/>
          </a:xfrm>
        </p:spPr>
        <p:txBody>
          <a:bodyPr>
            <a:normAutofit/>
          </a:bodyPr>
          <a:lstStyle/>
          <a:p>
            <a:r>
              <a:rPr lang="en-US" sz="3600" b="1" dirty="0">
                <a:solidFill>
                  <a:schemeClr val="tx1"/>
                </a:solidFill>
                <a:latin typeface="Arial" panose="020B0604020202020204" pitchFamily="34" charset="0"/>
                <a:cs typeface="Arial" panose="020B0604020202020204" pitchFamily="34" charset="0"/>
              </a:rPr>
              <a:t>Microdeletion syndromes</a:t>
            </a:r>
          </a:p>
        </p:txBody>
      </p:sp>
      <p:sp>
        <p:nvSpPr>
          <p:cNvPr id="3" name="Content Placeholder 2"/>
          <p:cNvSpPr>
            <a:spLocks noGrp="1"/>
          </p:cNvSpPr>
          <p:nvPr>
            <p:ph sz="half" idx="1"/>
          </p:nvPr>
        </p:nvSpPr>
        <p:spPr>
          <a:xfrm>
            <a:off x="304799" y="1600200"/>
            <a:ext cx="5257801" cy="4495800"/>
          </a:xfrm>
        </p:spPr>
        <p:txBody>
          <a:bodyPr>
            <a:normAutofit fontScale="92500" lnSpcReduction="10000"/>
          </a:bodyPr>
          <a:lstStyle/>
          <a:p>
            <a:pPr marL="0" indent="0">
              <a:buNone/>
            </a:pPr>
            <a:r>
              <a:rPr lang="en-US" sz="2400" b="1" dirty="0">
                <a:solidFill>
                  <a:srgbClr val="C00000"/>
                </a:solidFill>
                <a:latin typeface="Arial" panose="020B0604020202020204" pitchFamily="34" charset="0"/>
                <a:cs typeface="Arial" panose="020B0604020202020204" pitchFamily="34" charset="0"/>
              </a:rPr>
              <a:t>Angelman</a:t>
            </a:r>
            <a:r>
              <a:rPr lang="en-US" sz="2400" b="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and</a:t>
            </a:r>
            <a:r>
              <a:rPr lang="en-US" sz="2400" b="1" dirty="0">
                <a:latin typeface="Arial" panose="020B0604020202020204" pitchFamily="34" charset="0"/>
                <a:cs typeface="Arial" panose="020B0604020202020204" pitchFamily="34" charset="0"/>
              </a:rPr>
              <a:t> </a:t>
            </a:r>
            <a:r>
              <a:rPr lang="en-US" sz="2400" b="1" dirty="0">
                <a:solidFill>
                  <a:schemeClr val="accent1"/>
                </a:solidFill>
                <a:latin typeface="Arial" panose="020B0604020202020204" pitchFamily="34" charset="0"/>
                <a:cs typeface="Arial" panose="020B0604020202020204" pitchFamily="34" charset="0"/>
              </a:rPr>
              <a:t>Prader-Willi syndrome</a:t>
            </a:r>
          </a:p>
          <a:p>
            <a:r>
              <a:rPr lang="en-US" sz="1800" b="1" dirty="0">
                <a:latin typeface="Arial" panose="020B0604020202020204" pitchFamily="34" charset="0"/>
                <a:cs typeface="Arial" panose="020B0604020202020204" pitchFamily="34" charset="0"/>
              </a:rPr>
              <a:t>microdeletion </a:t>
            </a:r>
            <a:r>
              <a:rPr lang="en-US" sz="1800" dirty="0">
                <a:latin typeface="Arial" panose="020B0604020202020204" pitchFamily="34" charset="0"/>
                <a:cs typeface="Arial" panose="020B0604020202020204" pitchFamily="34" charset="0"/>
              </a:rPr>
              <a:t>affecting the proximal part of the long arm of chromosome 15 (</a:t>
            </a:r>
            <a:r>
              <a:rPr lang="en-US" sz="1800" b="1" dirty="0">
                <a:latin typeface="Arial" panose="020B0604020202020204" pitchFamily="34" charset="0"/>
                <a:cs typeface="Arial" panose="020B0604020202020204" pitchFamily="34" charset="0"/>
              </a:rPr>
              <a:t>15q11-13</a:t>
            </a:r>
            <a:r>
              <a:rPr lang="en-US" sz="1800" dirty="0">
                <a:latin typeface="Arial" panose="020B0604020202020204" pitchFamily="34" charset="0"/>
                <a:cs typeface="Arial" panose="020B0604020202020204" pitchFamily="34" charset="0"/>
              </a:rPr>
              <a:t>).</a:t>
            </a:r>
            <a:r>
              <a:rPr lang="en-US" sz="1800" b="1" dirty="0">
                <a:latin typeface="Arial" panose="020B0604020202020204" pitchFamily="34" charset="0"/>
                <a:cs typeface="Arial" panose="020B0604020202020204" pitchFamily="34" charset="0"/>
              </a:rPr>
              <a:t> </a:t>
            </a:r>
          </a:p>
          <a:p>
            <a:r>
              <a:rPr lang="en-US" sz="1800" dirty="0">
                <a:latin typeface="Arial" panose="020B0604020202020204" pitchFamily="34" charset="0"/>
                <a:cs typeface="Arial" panose="020B0604020202020204" pitchFamily="34" charset="0"/>
              </a:rPr>
              <a:t>If the </a:t>
            </a:r>
            <a:r>
              <a:rPr lang="en-US" sz="1800" dirty="0">
                <a:solidFill>
                  <a:srgbClr val="C00000"/>
                </a:solidFill>
                <a:latin typeface="Arial" panose="020B0604020202020204" pitchFamily="34" charset="0"/>
                <a:cs typeface="Arial" panose="020B0604020202020204" pitchFamily="34" charset="0"/>
              </a:rPr>
              <a:t>deletion originates from the mother</a:t>
            </a:r>
            <a:r>
              <a:rPr lang="en-US" sz="1800" dirty="0">
                <a:latin typeface="Arial" panose="020B0604020202020204" pitchFamily="34" charset="0"/>
                <a:cs typeface="Arial" panose="020B0604020202020204" pitchFamily="34" charset="0"/>
              </a:rPr>
              <a:t>, Angelman syndrome will manifest </a:t>
            </a:r>
          </a:p>
          <a:p>
            <a:r>
              <a:rPr lang="en-US" sz="1800" dirty="0">
                <a:latin typeface="Arial" panose="020B0604020202020204" pitchFamily="34" charset="0"/>
                <a:cs typeface="Arial" panose="020B0604020202020204" pitchFamily="34" charset="0"/>
              </a:rPr>
              <a:t>If the </a:t>
            </a:r>
            <a:r>
              <a:rPr lang="en-US" sz="1800" dirty="0">
                <a:solidFill>
                  <a:schemeClr val="accent1"/>
                </a:solidFill>
                <a:latin typeface="Arial" panose="020B0604020202020204" pitchFamily="34" charset="0"/>
                <a:cs typeface="Arial" panose="020B0604020202020204" pitchFamily="34" charset="0"/>
              </a:rPr>
              <a:t>deletion originates from the father</a:t>
            </a:r>
            <a:r>
              <a:rPr lang="en-US" sz="1800" dirty="0">
                <a:latin typeface="Arial" panose="020B0604020202020204" pitchFamily="34" charset="0"/>
                <a:cs typeface="Arial" panose="020B0604020202020204" pitchFamily="34" charset="0"/>
              </a:rPr>
              <a:t>, Prader-Willi syndrome will manifest</a:t>
            </a:r>
            <a:r>
              <a:rPr lang="sr-Cyrl-RS" sz="1800" dirty="0">
                <a:latin typeface="Arial" panose="020B0604020202020204" pitchFamily="34" charset="0"/>
                <a:cs typeface="Arial" panose="020B0604020202020204" pitchFamily="34" charset="0"/>
              </a:rPr>
              <a:t>.</a:t>
            </a:r>
          </a:p>
          <a:p>
            <a:pPr marL="0" indent="0">
              <a:buNone/>
            </a:pPr>
            <a:endParaRPr lang="sr-Cyrl-RS" sz="1800" b="1" dirty="0">
              <a:solidFill>
                <a:srgbClr val="FF0000"/>
              </a:solidFill>
              <a:latin typeface="Arial" panose="020B0604020202020204" pitchFamily="34" charset="0"/>
              <a:cs typeface="Arial" panose="020B0604020202020204" pitchFamily="34" charset="0"/>
            </a:endParaRPr>
          </a:p>
          <a:p>
            <a:pPr marL="0" indent="0">
              <a:buNone/>
            </a:pPr>
            <a:r>
              <a:rPr lang="en-US" sz="1800" dirty="0">
                <a:latin typeface="Arial" panose="020B0604020202020204" pitchFamily="34" charset="0"/>
                <a:cs typeface="Arial" panose="020B0604020202020204" pitchFamily="34" charset="0"/>
              </a:rPr>
              <a:t>Clinical manifestation: </a:t>
            </a:r>
          </a:p>
          <a:p>
            <a:r>
              <a:rPr lang="en-US" sz="1800" dirty="0">
                <a:latin typeface="Arial" panose="020B0604020202020204" pitchFamily="34" charset="0"/>
                <a:cs typeface="Arial" panose="020B0604020202020204" pitchFamily="34" charset="0"/>
              </a:rPr>
              <a:t>In children with Angelman syndrome, typical clinical features are inappropriate laughter, poor motor coordination (ataxia), and mental retardation. </a:t>
            </a:r>
          </a:p>
          <a:p>
            <a:r>
              <a:rPr lang="en-US" sz="1800" dirty="0">
                <a:latin typeface="Arial" panose="020B0604020202020204" pitchFamily="34" charset="0"/>
                <a:cs typeface="Arial" panose="020B0604020202020204" pitchFamily="34" charset="0"/>
              </a:rPr>
              <a:t>Children with Prader-Willi syndrome are extremely lethargic (hypotonic) in early childhood and exhibit great obesity, small hands and small feet, </a:t>
            </a:r>
            <a:r>
              <a:rPr lang="en-US" sz="1800" dirty="0" err="1">
                <a:latin typeface="Arial" panose="020B0604020202020204" pitchFamily="34" charset="0"/>
                <a:cs typeface="Arial" panose="020B0604020202020204" pitchFamily="34" charset="0"/>
              </a:rPr>
              <a:t>hypogonosomia</a:t>
            </a:r>
            <a:r>
              <a:rPr lang="en-US" sz="1800" dirty="0">
                <a:latin typeface="Arial" panose="020B0604020202020204" pitchFamily="34" charset="0"/>
                <a:cs typeface="Arial" panose="020B0604020202020204" pitchFamily="34" charset="0"/>
              </a:rPr>
              <a:t> and mental retardation.</a:t>
            </a:r>
          </a:p>
        </p:txBody>
      </p:sp>
      <p:pic>
        <p:nvPicPr>
          <p:cNvPr id="3074"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5810250" y="1143000"/>
            <a:ext cx="3333750" cy="285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92800" y="4114800"/>
            <a:ext cx="3276600" cy="256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5819775" y="1143000"/>
            <a:ext cx="533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P</a:t>
            </a:r>
            <a:r>
              <a:rPr lang="sr-Cyrl-RS" sz="1200" dirty="0"/>
              <a:t>.</a:t>
            </a:r>
            <a:r>
              <a:rPr lang="en-US" sz="1200" dirty="0"/>
              <a:t>W</a:t>
            </a:r>
            <a:r>
              <a:rPr lang="sr-Cyrl-RS" sz="1200" dirty="0"/>
              <a:t>.</a:t>
            </a:r>
            <a:endParaRPr lang="en-US" sz="1200" dirty="0"/>
          </a:p>
        </p:txBody>
      </p:sp>
      <p:sp>
        <p:nvSpPr>
          <p:cNvPr id="6" name="Rectangle 5"/>
          <p:cNvSpPr/>
          <p:nvPr/>
        </p:nvSpPr>
        <p:spPr>
          <a:xfrm>
            <a:off x="8763000" y="1181100"/>
            <a:ext cx="381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a:t>
            </a:r>
          </a:p>
        </p:txBody>
      </p:sp>
    </p:spTree>
    <p:extLst>
      <p:ext uri="{BB962C8B-B14F-4D97-AF65-F5344CB8AC3E}">
        <p14:creationId xmlns:p14="http://schemas.microsoft.com/office/powerpoint/2010/main" val="41589552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229600" cy="1143000"/>
          </a:xfrm>
        </p:spPr>
        <p:txBody>
          <a:bodyPr>
            <a:noAutofit/>
          </a:bodyPr>
          <a:lstStyle/>
          <a:p>
            <a:r>
              <a:rPr lang="en-US" sz="3200" b="1" dirty="0">
                <a:solidFill>
                  <a:schemeClr val="tx1"/>
                </a:solidFill>
                <a:latin typeface="Arial" panose="020B0604020202020204" pitchFamily="34" charset="0"/>
                <a:cs typeface="Arial" panose="020B0604020202020204" pitchFamily="34" charset="0"/>
              </a:rPr>
              <a:t>The role of chromosome translocations in the etiology of the syndrome</a:t>
            </a:r>
            <a:endParaRPr lang="en-US" sz="2800" dirty="0">
              <a:solidFill>
                <a:schemeClr val="tx1"/>
              </a:solidFill>
            </a:endParaRPr>
          </a:p>
        </p:txBody>
      </p:sp>
      <p:sp>
        <p:nvSpPr>
          <p:cNvPr id="3" name="Content Placeholder 2"/>
          <p:cNvSpPr>
            <a:spLocks noGrp="1"/>
          </p:cNvSpPr>
          <p:nvPr>
            <p:ph idx="1"/>
          </p:nvPr>
        </p:nvSpPr>
        <p:spPr>
          <a:xfrm>
            <a:off x="457200" y="2209800"/>
            <a:ext cx="7067228" cy="4114800"/>
          </a:xfrm>
        </p:spPr>
        <p:txBody>
          <a:bodyPr>
            <a:normAutofit/>
          </a:bodyPr>
          <a:lstStyle/>
          <a:p>
            <a:r>
              <a:rPr lang="en-US" sz="22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Robertsonian translocations - homologous and non-homologous</a:t>
            </a:r>
            <a:r>
              <a:rPr lang="en-US" sz="2200" dirty="0">
                <a:latin typeface="Arial" panose="020B0604020202020204" pitchFamily="34" charset="0"/>
                <a:cs typeface="Arial" panose="020B0604020202020204" pitchFamily="34" charset="0"/>
              </a:rPr>
              <a:t>.</a:t>
            </a:r>
            <a:endParaRPr lang="sr-Cyrl-RS" sz="2200" dirty="0">
              <a:latin typeface="Arial" panose="020B0604020202020204" pitchFamily="34" charset="0"/>
              <a:cs typeface="Arial" panose="020B0604020202020204" pitchFamily="34" charset="0"/>
            </a:endParaRPr>
          </a:p>
          <a:p>
            <a:r>
              <a:rPr lang="en-US" sz="2200" dirty="0">
                <a:solidFill>
                  <a:srgbClr val="FF0000"/>
                </a:solidFill>
                <a:latin typeface="Arial" panose="020B0604020202020204" pitchFamily="34" charset="0"/>
                <a:cs typeface="Arial" panose="020B0604020202020204" pitchFamily="34" charset="0"/>
              </a:rPr>
              <a:t>Homologous</a:t>
            </a:r>
            <a:r>
              <a:rPr lang="sr-Cyrl-RS" sz="2200" dirty="0">
                <a:solidFill>
                  <a:srgbClr val="FF0000"/>
                </a:solidFill>
                <a:latin typeface="Arial" panose="020B0604020202020204" pitchFamily="34" charset="0"/>
                <a:cs typeface="Arial" panose="020B0604020202020204" pitchFamily="34" charset="0"/>
              </a:rPr>
              <a:t> </a:t>
            </a:r>
            <a:r>
              <a:rPr lang="en-US" sz="2200" dirty="0">
                <a:solidFill>
                  <a:srgbClr val="FF0000"/>
                </a:solidFill>
                <a:latin typeface="Arial" panose="020B0604020202020204" pitchFamily="34" charset="0"/>
                <a:cs typeface="Arial" panose="020B0604020202020204" pitchFamily="34" charset="0"/>
              </a:rPr>
              <a:t>Robertsonian translocations </a:t>
            </a:r>
            <a:endParaRPr lang="sr-Cyrl-RS" sz="2200" dirty="0">
              <a:solidFill>
                <a:srgbClr val="FF0000"/>
              </a:solidFill>
              <a:latin typeface="Arial" panose="020B0604020202020204" pitchFamily="34" charset="0"/>
              <a:cs typeface="Arial" panose="020B0604020202020204" pitchFamily="34" charset="0"/>
            </a:endParaRPr>
          </a:p>
          <a:p>
            <a:pPr marL="0" indent="0">
              <a:buNone/>
            </a:pPr>
            <a:r>
              <a:rPr lang="sr-Cyrl-RS" sz="2200" dirty="0">
                <a:solidFill>
                  <a:srgbClr val="FF0000"/>
                </a:solidFill>
                <a:latin typeface="Arial" panose="020B0604020202020204" pitchFamily="34" charset="0"/>
                <a:cs typeface="Arial" panose="020B0604020202020204" pitchFamily="34" charset="0"/>
              </a:rPr>
              <a:t>45,</a:t>
            </a:r>
            <a:r>
              <a:rPr lang="sr-Cyrl-RS" sz="2200" dirty="0">
                <a:latin typeface="Arial" panose="020B0604020202020204" pitchFamily="34" charset="0"/>
                <a:cs typeface="Arial" panose="020B0604020202020204" pitchFamily="34" charset="0"/>
              </a:rPr>
              <a:t>ХХ </a:t>
            </a:r>
            <a:r>
              <a:rPr lang="en-US" sz="2200" dirty="0">
                <a:latin typeface="Arial" panose="020B0604020202020204" pitchFamily="34" charset="0"/>
                <a:cs typeface="Arial" panose="020B0604020202020204" pitchFamily="34" charset="0"/>
              </a:rPr>
              <a:t>t(21,21) </a:t>
            </a:r>
            <a:r>
              <a:rPr lang="sr-Cyrl-RS" sz="2200" dirty="0">
                <a:latin typeface="Arial" panose="020B0604020202020204" pitchFamily="34" charset="0"/>
                <a:cs typeface="Arial" panose="020B0604020202020204" pitchFamily="34" charset="0"/>
              </a:rPr>
              <a:t>–</a:t>
            </a:r>
            <a:r>
              <a:rPr lang="en-US" sz="2200" dirty="0">
                <a:latin typeface="Arial" panose="020B0604020202020204" pitchFamily="34" charset="0"/>
                <a:cs typeface="Arial" panose="020B0604020202020204" pitchFamily="34" charset="0"/>
              </a:rPr>
              <a:t>female balanced carrier of homologous translocation 21,21</a:t>
            </a:r>
          </a:p>
          <a:p>
            <a:pPr marL="0" indent="0">
              <a:buNone/>
            </a:pPr>
            <a:r>
              <a:rPr lang="en-US" sz="2200" dirty="0">
                <a:solidFill>
                  <a:srgbClr val="FF0000"/>
                </a:solidFill>
                <a:latin typeface="Arial" panose="020B0604020202020204" pitchFamily="34" charset="0"/>
                <a:cs typeface="Arial" panose="020B0604020202020204" pitchFamily="34" charset="0"/>
              </a:rPr>
              <a:t>45,</a:t>
            </a:r>
            <a:r>
              <a:rPr lang="en-US" sz="2200" dirty="0">
                <a:latin typeface="Arial" panose="020B0604020202020204" pitchFamily="34" charset="0"/>
                <a:cs typeface="Arial" panose="020B0604020202020204" pitchFamily="34" charset="0"/>
              </a:rPr>
              <a:t> XY t(21,21)</a:t>
            </a:r>
            <a:r>
              <a:rPr lang="sr-Cyrl-RS" sz="2200" dirty="0">
                <a:latin typeface="Arial" panose="020B0604020202020204" pitchFamily="34" charset="0"/>
                <a:cs typeface="Arial" panose="020B0604020202020204" pitchFamily="34" charset="0"/>
              </a:rPr>
              <a:t>-</a:t>
            </a:r>
            <a:r>
              <a:rPr lang="en-US" sz="2200" dirty="0">
                <a:latin typeface="Arial" panose="020B0604020202020204" pitchFamily="34" charset="0"/>
                <a:cs typeface="Arial" panose="020B0604020202020204" pitchFamily="34" charset="0"/>
              </a:rPr>
              <a:t>male balanced carrier of homologous translocation 21,21</a:t>
            </a:r>
          </a:p>
          <a:p>
            <a:pPr marL="0" indent="0">
              <a:buNone/>
            </a:pPr>
            <a:r>
              <a:rPr lang="en-US" sz="2200" dirty="0">
                <a:solidFill>
                  <a:srgbClr val="0070C0"/>
                </a:solidFill>
                <a:latin typeface="Arial" panose="020B0604020202020204" pitchFamily="34" charset="0"/>
                <a:cs typeface="Arial" panose="020B0604020202020204" pitchFamily="34" charset="0"/>
              </a:rPr>
              <a:t>46,</a:t>
            </a:r>
            <a:r>
              <a:rPr lang="en-US" sz="2200" dirty="0">
                <a:latin typeface="Arial" panose="020B0604020202020204" pitchFamily="34" charset="0"/>
                <a:cs typeface="Arial" panose="020B0604020202020204" pitchFamily="34" charset="0"/>
              </a:rPr>
              <a:t>XX  t(21,21)</a:t>
            </a:r>
            <a:r>
              <a:rPr lang="sr-Cyrl-RS" sz="2200" dirty="0">
                <a:latin typeface="Arial" panose="020B0604020202020204" pitchFamily="34" charset="0"/>
                <a:cs typeface="Arial" panose="020B0604020202020204" pitchFamily="34" charset="0"/>
              </a:rPr>
              <a:t>-</a:t>
            </a:r>
            <a:r>
              <a:rPr lang="en-US" sz="2200" dirty="0">
                <a:latin typeface="Arial" panose="020B0604020202020204" pitchFamily="34" charset="0"/>
                <a:cs typeface="Arial" panose="020B0604020202020204" pitchFamily="34" charset="0"/>
              </a:rPr>
              <a:t> woman with translocation Down syndrome </a:t>
            </a:r>
          </a:p>
          <a:p>
            <a:pPr marL="0" indent="0">
              <a:buNone/>
            </a:pPr>
            <a:r>
              <a:rPr lang="en-US" sz="2200" dirty="0">
                <a:solidFill>
                  <a:srgbClr val="0070C0"/>
                </a:solidFill>
                <a:latin typeface="Arial" panose="020B0604020202020204" pitchFamily="34" charset="0"/>
                <a:cs typeface="Arial" panose="020B0604020202020204" pitchFamily="34" charset="0"/>
              </a:rPr>
              <a:t>46,</a:t>
            </a:r>
            <a:r>
              <a:rPr lang="en-US" sz="2200" dirty="0">
                <a:latin typeface="Arial" panose="020B0604020202020204" pitchFamily="34" charset="0"/>
                <a:cs typeface="Arial" panose="020B0604020202020204" pitchFamily="34" charset="0"/>
              </a:rPr>
              <a:t> XY t (21,21)</a:t>
            </a:r>
            <a:r>
              <a:rPr lang="sr-Cyrl-RS" sz="2200" dirty="0">
                <a:latin typeface="Arial" panose="020B0604020202020204" pitchFamily="34" charset="0"/>
                <a:cs typeface="Arial" panose="020B0604020202020204" pitchFamily="34" charset="0"/>
              </a:rPr>
              <a:t>-</a:t>
            </a:r>
            <a:r>
              <a:rPr lang="en-US" sz="2200" dirty="0">
                <a:latin typeface="Arial" panose="020B0604020202020204" pitchFamily="34" charset="0"/>
                <a:cs typeface="Arial" panose="020B0604020202020204" pitchFamily="34" charset="0"/>
              </a:rPr>
              <a:t> man with</a:t>
            </a: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translocation Down syndrome</a:t>
            </a:r>
          </a:p>
        </p:txBody>
      </p:sp>
      <p:pic>
        <p:nvPicPr>
          <p:cNvPr id="614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6093" t="23054" r="3753" b="5423"/>
          <a:stretch/>
        </p:blipFill>
        <p:spPr bwMode="auto">
          <a:xfrm>
            <a:off x="7524428" y="3352800"/>
            <a:ext cx="1581472" cy="21099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27887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229600" cy="1143000"/>
          </a:xfrm>
        </p:spPr>
        <p:txBody>
          <a:bodyPr>
            <a:noAutofit/>
          </a:bodyPr>
          <a:lstStyle/>
          <a:p>
            <a:br>
              <a:rPr lang="en-US" sz="3200" b="1" dirty="0">
                <a:solidFill>
                  <a:schemeClr val="tx1"/>
                </a:solidFill>
                <a:latin typeface="Arial" panose="020B0604020202020204" pitchFamily="34" charset="0"/>
                <a:cs typeface="Arial" panose="020B0604020202020204" pitchFamily="34" charset="0"/>
              </a:rPr>
            </a:br>
            <a:r>
              <a:rPr lang="en-US" sz="3200" b="1" dirty="0">
                <a:solidFill>
                  <a:schemeClr val="tx1"/>
                </a:solidFill>
                <a:latin typeface="Arial" panose="020B0604020202020204" pitchFamily="34" charset="0"/>
                <a:cs typeface="Arial" panose="020B0604020202020204" pitchFamily="34" charset="0"/>
              </a:rPr>
              <a:t>The role of chromosome translocations in the etiology of the syndrome</a:t>
            </a:r>
          </a:p>
        </p:txBody>
      </p:sp>
      <p:sp>
        <p:nvSpPr>
          <p:cNvPr id="3" name="Content Placeholder 2"/>
          <p:cNvSpPr>
            <a:spLocks noGrp="1"/>
          </p:cNvSpPr>
          <p:nvPr>
            <p:ph idx="1"/>
          </p:nvPr>
        </p:nvSpPr>
        <p:spPr>
          <a:xfrm>
            <a:off x="228600" y="2286000"/>
            <a:ext cx="8229600" cy="4389120"/>
          </a:xfrm>
        </p:spPr>
        <p:txBody>
          <a:bodyPr>
            <a:normAutofit/>
          </a:bodyPr>
          <a:lstStyle/>
          <a:p>
            <a:r>
              <a:rPr lang="en-US" sz="2200" dirty="0">
                <a:solidFill>
                  <a:srgbClr val="FF0000"/>
                </a:solidFill>
                <a:latin typeface="Arial" panose="020B0604020202020204" pitchFamily="34" charset="0"/>
                <a:cs typeface="Arial" panose="020B0604020202020204" pitchFamily="34" charset="0"/>
              </a:rPr>
              <a:t>Non-homologous Robertsonian translocations</a:t>
            </a:r>
          </a:p>
          <a:p>
            <a:pPr marL="0" indent="0">
              <a:buNone/>
            </a:pPr>
            <a:r>
              <a:rPr lang="sr-Cyrl-RS" sz="2200" dirty="0">
                <a:latin typeface="Arial" panose="020B0604020202020204" pitchFamily="34" charset="0"/>
                <a:cs typeface="Arial" panose="020B0604020202020204" pitchFamily="34" charset="0"/>
              </a:rPr>
              <a:t>45,ХХ</a:t>
            </a:r>
            <a:r>
              <a:rPr lang="en-US" sz="2200" dirty="0">
                <a:latin typeface="Arial" panose="020B0604020202020204" pitchFamily="34" charset="0"/>
                <a:cs typeface="Arial" panose="020B0604020202020204" pitchFamily="34" charset="0"/>
              </a:rPr>
              <a:t> t(14,21)- woman balanced translocation carrier</a:t>
            </a:r>
          </a:p>
          <a:p>
            <a:pPr marL="0" indent="0">
              <a:buNone/>
            </a:pPr>
            <a:r>
              <a:rPr lang="en-US" sz="2200" dirty="0">
                <a:latin typeface="Arial" panose="020B0604020202020204" pitchFamily="34" charset="0"/>
                <a:cs typeface="Arial" panose="020B0604020202020204" pitchFamily="34" charset="0"/>
              </a:rPr>
              <a:t>45,XY t(14,21)</a:t>
            </a:r>
            <a:r>
              <a:rPr lang="sr-Cyrl-RS" sz="2200" dirty="0">
                <a:latin typeface="Arial" panose="020B0604020202020204" pitchFamily="34" charset="0"/>
                <a:cs typeface="Arial" panose="020B0604020202020204" pitchFamily="34" charset="0"/>
              </a:rPr>
              <a:t>-</a:t>
            </a:r>
            <a:r>
              <a:rPr lang="en-US" sz="2200" dirty="0">
                <a:latin typeface="Arial" panose="020B0604020202020204" pitchFamily="34" charset="0"/>
                <a:cs typeface="Arial" panose="020B0604020202020204" pitchFamily="34" charset="0"/>
              </a:rPr>
              <a:t> man</a:t>
            </a: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balanced translocation carrier</a:t>
            </a:r>
          </a:p>
          <a:p>
            <a:pPr marL="0" indent="0">
              <a:buNone/>
            </a:pPr>
            <a:endParaRPr lang="en-US" sz="2200" dirty="0">
              <a:latin typeface="Arial" panose="020B0604020202020204" pitchFamily="34" charset="0"/>
              <a:cs typeface="Arial" panose="020B0604020202020204" pitchFamily="34" charset="0"/>
            </a:endParaRPr>
          </a:p>
          <a:p>
            <a:pPr marL="0" indent="0">
              <a:buNone/>
            </a:pPr>
            <a:r>
              <a:rPr lang="en-US" sz="2200" dirty="0">
                <a:latin typeface="Arial" panose="020B0604020202020204" pitchFamily="34" charset="0"/>
                <a:cs typeface="Arial" panose="020B0604020202020204" pitchFamily="34" charset="0"/>
              </a:rPr>
              <a:t>46, XX +21 t(14,21)</a:t>
            </a:r>
            <a:r>
              <a:rPr lang="sr-Cyrl-RS" sz="2200" dirty="0">
                <a:latin typeface="Arial" panose="020B0604020202020204" pitchFamily="34" charset="0"/>
                <a:cs typeface="Arial" panose="020B0604020202020204" pitchFamily="34" charset="0"/>
              </a:rPr>
              <a:t>-</a:t>
            </a:r>
            <a:r>
              <a:rPr lang="en-US" sz="2200" dirty="0">
                <a:latin typeface="Arial" panose="020B0604020202020204" pitchFamily="34" charset="0"/>
                <a:cs typeface="Arial" panose="020B0604020202020204" pitchFamily="34" charset="0"/>
              </a:rPr>
              <a:t> woman with translocation Down syndrome</a:t>
            </a:r>
          </a:p>
          <a:p>
            <a:pPr marL="0" indent="0">
              <a:buNone/>
            </a:pPr>
            <a:r>
              <a:rPr lang="en-US" sz="2200" dirty="0">
                <a:latin typeface="Arial" panose="020B0604020202020204" pitchFamily="34" charset="0"/>
                <a:cs typeface="Arial" panose="020B0604020202020204" pitchFamily="34" charset="0"/>
              </a:rPr>
              <a:t>46, XY +21 t(14,21)</a:t>
            </a:r>
            <a:r>
              <a:rPr lang="sr-Cyrl-RS" sz="2200" dirty="0">
                <a:latin typeface="Arial" panose="020B0604020202020204" pitchFamily="34" charset="0"/>
                <a:cs typeface="Arial" panose="020B0604020202020204" pitchFamily="34" charset="0"/>
              </a:rPr>
              <a:t>-</a:t>
            </a:r>
            <a:r>
              <a:rPr lang="en-US" sz="2200" dirty="0">
                <a:latin typeface="Arial" panose="020B0604020202020204" pitchFamily="34" charset="0"/>
                <a:cs typeface="Arial" panose="020B0604020202020204" pitchFamily="34" charset="0"/>
              </a:rPr>
              <a:t> man with</a:t>
            </a: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translocation Down syndrome</a:t>
            </a:r>
            <a:endParaRPr lang="sr-Cyrl-RS" sz="2200" dirty="0">
              <a:latin typeface="Arial" panose="020B0604020202020204" pitchFamily="34" charset="0"/>
              <a:cs typeface="Arial" panose="020B0604020202020204" pitchFamily="34" charset="0"/>
            </a:endParaRPr>
          </a:p>
          <a:p>
            <a:pPr marL="0" indent="0">
              <a:buNone/>
            </a:pPr>
            <a:endParaRPr lang="sr-Cyrl-RS" sz="2200" dirty="0">
              <a:latin typeface="Arial" panose="020B0604020202020204" pitchFamily="34" charset="0"/>
              <a:cs typeface="Arial" panose="020B0604020202020204" pitchFamily="34" charset="0"/>
            </a:endParaRPr>
          </a:p>
          <a:p>
            <a:pPr marL="0" indent="0">
              <a:buNone/>
            </a:pPr>
            <a:r>
              <a:rPr lang="en-US" sz="2200" dirty="0">
                <a:latin typeface="Arial" panose="020B0604020202020204" pitchFamily="34" charset="0"/>
                <a:cs typeface="Arial" panose="020B0604020202020204" pitchFamily="34" charset="0"/>
              </a:rPr>
              <a:t>Translocation trisomy 14</a:t>
            </a:r>
          </a:p>
          <a:p>
            <a:pPr marL="0" indent="0">
              <a:buNone/>
            </a:pPr>
            <a:r>
              <a:rPr lang="en-US" sz="2200" dirty="0">
                <a:latin typeface="Arial" panose="020B0604020202020204" pitchFamily="34" charset="0"/>
                <a:cs typeface="Arial" panose="020B0604020202020204" pitchFamily="34" charset="0"/>
              </a:rPr>
              <a:t>46, XX +14 t(14,21)</a:t>
            </a:r>
            <a:r>
              <a:rPr lang="sr-Cyrl-R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46, XY +14 t(14,21)</a:t>
            </a:r>
            <a:r>
              <a:rPr lang="sr-Cyrl-R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letal</a:t>
            </a:r>
            <a:r>
              <a:rPr lang="sr-Cyrl-RS" sz="2200" dirty="0">
                <a:latin typeface="Arial" panose="020B0604020202020204" pitchFamily="34" charset="0"/>
                <a:cs typeface="Arial" panose="020B0604020202020204" pitchFamily="34" charset="0"/>
              </a:rPr>
              <a:t> </a:t>
            </a:r>
            <a:br>
              <a:rPr lang="en-US" sz="2200" dirty="0">
                <a:latin typeface="Arial" panose="020B0604020202020204" pitchFamily="34" charset="0"/>
                <a:cs typeface="Arial" panose="020B0604020202020204" pitchFamily="34" charset="0"/>
              </a:rPr>
            </a:br>
            <a:r>
              <a:rPr lang="en-US" sz="2200" b="0" i="0" u="none" strike="noStrike" dirty="0">
                <a:solidFill>
                  <a:srgbClr val="202124"/>
                </a:solidFill>
                <a:effectLst/>
                <a:latin typeface="Arial" panose="020B0604020202020204" pitchFamily="34" charset="0"/>
                <a:cs typeface="Arial" panose="020B0604020202020204" pitchFamily="34" charset="0"/>
              </a:rPr>
              <a:t>(early spontaneous abortions</a:t>
            </a:r>
            <a:r>
              <a:rPr lang="sr-Cyrl-RS" sz="2200" dirty="0">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12751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br>
              <a:rPr lang="en-US" sz="3200" b="1" dirty="0">
                <a:solidFill>
                  <a:schemeClr val="tx1"/>
                </a:solidFill>
                <a:latin typeface="Arial" panose="020B0604020202020204" pitchFamily="34" charset="0"/>
                <a:cs typeface="Arial" panose="020B0604020202020204" pitchFamily="34" charset="0"/>
              </a:rPr>
            </a:br>
            <a:r>
              <a:rPr lang="en-US" sz="3200" b="1" dirty="0">
                <a:solidFill>
                  <a:schemeClr val="tx1"/>
                </a:solidFill>
                <a:latin typeface="Arial" panose="020B0604020202020204" pitchFamily="34" charset="0"/>
                <a:cs typeface="Arial" panose="020B0604020202020204" pitchFamily="34" charset="0"/>
              </a:rPr>
              <a:t>The role of chromosome translocations in the etiology of malignant diseases</a:t>
            </a:r>
          </a:p>
        </p:txBody>
      </p:sp>
      <p:sp>
        <p:nvSpPr>
          <p:cNvPr id="3" name="Content Placeholder 2"/>
          <p:cNvSpPr>
            <a:spLocks noGrp="1"/>
          </p:cNvSpPr>
          <p:nvPr>
            <p:ph idx="1"/>
          </p:nvPr>
        </p:nvSpPr>
        <p:spPr>
          <a:xfrm>
            <a:off x="228600" y="1905000"/>
            <a:ext cx="8229600" cy="4389120"/>
          </a:xfrm>
        </p:spPr>
        <p:txBody>
          <a:bodyPr/>
          <a:lstStyle/>
          <a:p>
            <a:r>
              <a:rPr lang="en-US" b="1" dirty="0">
                <a:solidFill>
                  <a:srgbClr val="C00000"/>
                </a:solidFill>
                <a:latin typeface="Arial" panose="020B0604020202020204" pitchFamily="34" charset="0"/>
                <a:cs typeface="Arial" panose="020B0604020202020204" pitchFamily="34" charset="0"/>
              </a:rPr>
              <a:t>Reciprocal</a:t>
            </a:r>
            <a:r>
              <a:rPr lang="sr-Cyrl-RS" b="1" dirty="0">
                <a:solidFill>
                  <a:srgbClr val="C00000"/>
                </a:solidFill>
                <a:latin typeface="Arial" panose="020B0604020202020204" pitchFamily="34" charset="0"/>
                <a:cs typeface="Arial" panose="020B0604020202020204" pitchFamily="34" charset="0"/>
              </a:rPr>
              <a:t> </a:t>
            </a:r>
            <a:r>
              <a:rPr lang="en-US" b="1" dirty="0">
                <a:solidFill>
                  <a:srgbClr val="C00000"/>
                </a:solidFill>
                <a:latin typeface="Arial" panose="020B0604020202020204" pitchFamily="34" charset="0"/>
                <a:cs typeface="Arial" panose="020B0604020202020204" pitchFamily="34" charset="0"/>
              </a:rPr>
              <a:t>translocation</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971800"/>
            <a:ext cx="3886200"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219200" y="5715000"/>
            <a:ext cx="25146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dirty="0" err="1">
                <a:latin typeface="Arial" panose="020B0604020202020204" pitchFamily="34" charset="0"/>
                <a:cs typeface="Arial" panose="020B0604020202020204" pitchFamily="34" charset="0"/>
              </a:rPr>
              <a:t>Burkitt</a:t>
            </a:r>
            <a:r>
              <a:rPr lang="sr-Latn-RS" dirty="0">
                <a:latin typeface="Arial" panose="020B0604020202020204" pitchFamily="34" charset="0"/>
                <a:cs typeface="Arial" panose="020B0604020202020204" pitchFamily="34" charset="0"/>
              </a:rPr>
              <a:t> </a:t>
            </a:r>
            <a:r>
              <a:rPr lang="sr-Latn-RS" dirty="0" err="1">
                <a:latin typeface="Arial" panose="020B0604020202020204" pitchFamily="34" charset="0"/>
                <a:cs typeface="Arial" panose="020B0604020202020204" pitchFamily="34" charset="0"/>
              </a:rPr>
              <a:t>lymphoma</a:t>
            </a:r>
            <a:endParaRPr lang="en-US" dirty="0">
              <a:latin typeface="Arial" panose="020B0604020202020204" pitchFamily="34" charset="0"/>
              <a:cs typeface="Arial" panose="020B0604020202020204" pitchFamily="34" charset="0"/>
            </a:endParaRPr>
          </a:p>
        </p:txBody>
      </p:sp>
      <p:pic>
        <p:nvPicPr>
          <p:cNvPr id="512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22441"/>
          <a:stretch/>
        </p:blipFill>
        <p:spPr bwMode="auto">
          <a:xfrm>
            <a:off x="5029200" y="2743200"/>
            <a:ext cx="3581400"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5715000" y="5715000"/>
            <a:ext cx="25146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rial" panose="020B0604020202020204" pitchFamily="34" charset="0"/>
                <a:cs typeface="Arial" panose="020B0604020202020204" pitchFamily="34" charset="0"/>
              </a:rPr>
              <a:t>Philadelphia chromosome</a:t>
            </a:r>
          </a:p>
        </p:txBody>
      </p:sp>
    </p:spTree>
    <p:extLst>
      <p:ext uri="{BB962C8B-B14F-4D97-AF65-F5344CB8AC3E}">
        <p14:creationId xmlns:p14="http://schemas.microsoft.com/office/powerpoint/2010/main" val="1179433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normAutofit/>
          </a:bodyPr>
          <a:lstStyle/>
          <a:p>
            <a:r>
              <a:rPr lang="en-US" sz="4400" b="1" dirty="0">
                <a:solidFill>
                  <a:schemeClr val="tx1"/>
                </a:solidFill>
                <a:latin typeface="Arial" panose="020B0604020202020204" pitchFamily="34" charset="0"/>
                <a:cs typeface="Arial" panose="020B0604020202020204" pitchFamily="34" charset="0"/>
              </a:rPr>
              <a:t>Turner</a:t>
            </a:r>
            <a:r>
              <a:rPr lang="sr-Cyrl-RS" sz="4400" b="1" dirty="0">
                <a:solidFill>
                  <a:schemeClr val="tx1"/>
                </a:solidFill>
                <a:latin typeface="Arial" panose="020B0604020202020204" pitchFamily="34" charset="0"/>
                <a:cs typeface="Arial" panose="020B0604020202020204" pitchFamily="34" charset="0"/>
              </a:rPr>
              <a:t> </a:t>
            </a:r>
            <a:r>
              <a:rPr lang="en-US" sz="4400" b="1" dirty="0">
                <a:solidFill>
                  <a:schemeClr val="tx1"/>
                </a:solidFill>
                <a:latin typeface="Arial" panose="020B0604020202020204" pitchFamily="34" charset="0"/>
                <a:cs typeface="Arial" panose="020B0604020202020204" pitchFamily="34" charset="0"/>
              </a:rPr>
              <a:t>syndrome</a:t>
            </a:r>
            <a:r>
              <a:rPr lang="sr-Cyrl-RS" sz="4400" b="1" dirty="0">
                <a:solidFill>
                  <a:schemeClr val="tx1"/>
                </a:solidFill>
                <a:latin typeface="Arial" panose="020B0604020202020204" pitchFamily="34" charset="0"/>
                <a:cs typeface="Arial" panose="020B0604020202020204" pitchFamily="34" charset="0"/>
              </a:rPr>
              <a:t>    (45,ХО)</a:t>
            </a:r>
            <a:endParaRPr lang="en-US" sz="4400" b="1" dirty="0">
              <a:solidFill>
                <a:schemeClr val="tx1"/>
              </a:solidFill>
              <a:latin typeface="Arial" panose="020B0604020202020204" pitchFamily="34" charset="0"/>
              <a:cs typeface="Arial" panose="020B0604020202020204" pitchFamily="34" charset="0"/>
            </a:endParaRPr>
          </a:p>
        </p:txBody>
      </p:sp>
      <p:sp>
        <p:nvSpPr>
          <p:cNvPr id="3" name="Content Placeholder 2"/>
          <p:cNvSpPr>
            <a:spLocks noGrp="1"/>
          </p:cNvSpPr>
          <p:nvPr>
            <p:ph sz="half" idx="1"/>
          </p:nvPr>
        </p:nvSpPr>
        <p:spPr>
          <a:xfrm>
            <a:off x="76200" y="1295400"/>
            <a:ext cx="4800600" cy="5211763"/>
          </a:xfrm>
        </p:spPr>
        <p:txBody>
          <a:bodyPr>
            <a:normAutofit fontScale="55000" lnSpcReduction="20000"/>
          </a:bodyPr>
          <a:lstStyle/>
          <a:p>
            <a:r>
              <a:rPr lang="en-US" dirty="0">
                <a:latin typeface="Arial" panose="020B0604020202020204" pitchFamily="34" charset="0"/>
                <a:cs typeface="Arial" panose="020B0604020202020204" pitchFamily="34" charset="0"/>
              </a:rPr>
              <a:t>This syndrome was first described in 1938, and in 1954 it was discovered that affected women do not have a Barr body, which means that there is only one X chromosome.</a:t>
            </a:r>
          </a:p>
          <a:p>
            <a:pPr marL="0" indent="0">
              <a:buNone/>
            </a:pPr>
            <a:r>
              <a:rPr lang="ru-RU"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Although this finding is common in spontaneous abortions (over 98% of conceived Turners end up as spontaneous abortions), the incidence of live births of female children with Turner syndrome is low at 1:2500 live births of girls.</a:t>
            </a:r>
          </a:p>
          <a:p>
            <a:endParaRPr lang="ru-RU" dirty="0">
              <a:latin typeface="Arial" panose="020B0604020202020204" pitchFamily="34" charset="0"/>
              <a:cs typeface="Arial" panose="020B0604020202020204" pitchFamily="34" charset="0"/>
            </a:endParaRPr>
          </a:p>
          <a:p>
            <a:r>
              <a:rPr lang="en-US" u="sng" dirty="0">
                <a:latin typeface="Arial" panose="020B0604020202020204" pitchFamily="34" charset="0"/>
                <a:cs typeface="Arial" panose="020B0604020202020204" pitchFamily="34" charset="0"/>
              </a:rPr>
              <a:t>Clinical characteristics - it can be detected in any period of life, starting from pregnancy to adulthood.</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It is often detected during the second trimester of pregnancy by ultrasonographic examination of the fetus, which can detect generalized edema or swelling on the neck of the fetus (</a:t>
            </a:r>
            <a:r>
              <a:rPr lang="en-US" dirty="0">
                <a:solidFill>
                  <a:srgbClr val="FF0000"/>
                </a:solidFill>
                <a:latin typeface="Arial" panose="020B0604020202020204" pitchFamily="34" charset="0"/>
                <a:cs typeface="Arial" panose="020B0604020202020204" pitchFamily="34" charset="0"/>
              </a:rPr>
              <a:t>nuchal cyst</a:t>
            </a:r>
            <a:r>
              <a:rPr lang="en-US" dirty="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At birth, there are signs of intrauterine edema in the form of limb swelling and neck pterygium (excess skin on the neck, skin collar).</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low hairiness on the neck, increased angle of the elbow, widely spaced nipples, and in 15% there is a defect in the aorta.</a:t>
            </a:r>
          </a:p>
        </p:txBody>
      </p:sp>
      <p:pic>
        <p:nvPicPr>
          <p:cNvPr id="3074"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953000" y="1624012"/>
            <a:ext cx="2362200" cy="223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200" y="4005197"/>
            <a:ext cx="3352800"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0" y="1447800"/>
            <a:ext cx="1143000" cy="2590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9931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4400" b="1" dirty="0">
                <a:solidFill>
                  <a:schemeClr val="tx1"/>
                </a:solidFill>
                <a:latin typeface="Arial" panose="020B0604020202020204" pitchFamily="34" charset="0"/>
                <a:cs typeface="Arial" panose="020B0604020202020204" pitchFamily="34" charset="0"/>
              </a:rPr>
              <a:t>Turner syndrome </a:t>
            </a:r>
            <a:r>
              <a:rPr lang="sr-Cyrl-RS" sz="4400" b="1" dirty="0">
                <a:solidFill>
                  <a:schemeClr val="tx1"/>
                </a:solidFill>
                <a:latin typeface="Arial" panose="020B0604020202020204" pitchFamily="34" charset="0"/>
                <a:cs typeface="Arial" panose="020B0604020202020204" pitchFamily="34" charset="0"/>
              </a:rPr>
              <a:t>(45,ХО)</a:t>
            </a:r>
            <a:endParaRPr lang="en-US" sz="4400" b="1" dirty="0">
              <a:solidFill>
                <a:schemeClr val="tx1"/>
              </a:solidFill>
              <a:latin typeface="Arial" panose="020B0604020202020204" pitchFamily="34" charset="0"/>
              <a:cs typeface="Arial" panose="020B0604020202020204" pitchFamily="34" charset="0"/>
            </a:endParaRPr>
          </a:p>
        </p:txBody>
      </p:sp>
      <p:sp>
        <p:nvSpPr>
          <p:cNvPr id="3" name="Content Placeholder 2"/>
          <p:cNvSpPr>
            <a:spLocks noGrp="1"/>
          </p:cNvSpPr>
          <p:nvPr>
            <p:ph sz="half" idx="1"/>
          </p:nvPr>
        </p:nvSpPr>
        <p:spPr>
          <a:xfrm>
            <a:off x="152400" y="1524000"/>
            <a:ext cx="8610600" cy="2362200"/>
          </a:xfrm>
        </p:spPr>
        <p:txBody>
          <a:bodyPr>
            <a:normAutofit fontScale="77500" lnSpcReduction="20000"/>
          </a:bodyPr>
          <a:lstStyle/>
          <a:p>
            <a:r>
              <a:rPr lang="en-US" dirty="0">
                <a:latin typeface="Arial" panose="020B0604020202020204" pitchFamily="34" charset="0"/>
                <a:cs typeface="Arial" panose="020B0604020202020204" pitchFamily="34" charset="0"/>
              </a:rPr>
              <a:t>Intelligence is normal. </a:t>
            </a:r>
          </a:p>
          <a:p>
            <a:r>
              <a:rPr lang="en-US" dirty="0">
                <a:latin typeface="Arial" panose="020B0604020202020204" pitchFamily="34" charset="0"/>
                <a:cs typeface="Arial" panose="020B0604020202020204" pitchFamily="34" charset="0"/>
              </a:rPr>
              <a:t>The two most significant medical problems are short stature and ovarian failure. </a:t>
            </a:r>
          </a:p>
          <a:p>
            <a:r>
              <a:rPr lang="en-US" dirty="0">
                <a:latin typeface="Arial" panose="020B0604020202020204" pitchFamily="34" charset="0"/>
                <a:cs typeface="Arial" panose="020B0604020202020204" pitchFamily="34" charset="0"/>
              </a:rPr>
              <a:t>Without growth hormone therapy, the average height of adults is 145 cm.</a:t>
            </a:r>
          </a:p>
          <a:p>
            <a:pPr marL="0" indent="0">
              <a:buNone/>
            </a:pPr>
            <a:r>
              <a:rPr lang="en-US" dirty="0">
                <a:latin typeface="Arial" panose="020B0604020202020204" pitchFamily="34" charset="0"/>
                <a:cs typeface="Arial" panose="020B0604020202020204" pitchFamily="34" charset="0"/>
              </a:rPr>
              <a:t>Low stature is caused by </a:t>
            </a:r>
            <a:r>
              <a:rPr lang="en-US" dirty="0">
                <a:solidFill>
                  <a:srgbClr val="FF0000"/>
                </a:solidFill>
                <a:latin typeface="Arial" panose="020B0604020202020204" pitchFamily="34" charset="0"/>
                <a:cs typeface="Arial" panose="020B0604020202020204" pitchFamily="34" charset="0"/>
              </a:rPr>
              <a:t>haplo-insufficiency of the SHOX gene</a:t>
            </a:r>
            <a:r>
              <a:rPr lang="en-US" dirty="0">
                <a:latin typeface="Arial" panose="020B0604020202020204" pitchFamily="34" charset="0"/>
                <a:cs typeface="Arial" panose="020B0604020202020204" pitchFamily="34" charset="0"/>
              </a:rPr>
              <a:t>, which is located in the </a:t>
            </a:r>
            <a:r>
              <a:rPr lang="en-US" dirty="0" err="1">
                <a:latin typeface="Arial" panose="020B0604020202020204" pitchFamily="34" charset="0"/>
                <a:cs typeface="Arial" panose="020B0604020202020204" pitchFamily="34" charset="0"/>
              </a:rPr>
              <a:t>pseudoautosomal</a:t>
            </a:r>
            <a:r>
              <a:rPr lang="en-US" dirty="0">
                <a:latin typeface="Arial" panose="020B0604020202020204" pitchFamily="34" charset="0"/>
                <a:cs typeface="Arial" panose="020B0604020202020204" pitchFamily="34" charset="0"/>
              </a:rPr>
              <a:t> region 1 (RAR1) of the X chromosome</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3700478"/>
            <a:ext cx="5215002" cy="25984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057395" y="6394905"/>
            <a:ext cx="5858005" cy="3905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Arial" panose="020B0604020202020204" pitchFamily="34" charset="0"/>
                <a:cs typeface="Arial" panose="020B0604020202020204" pitchFamily="34" charset="0"/>
              </a:rPr>
              <a:t>Body height depending on the presence of the SHOX gene</a:t>
            </a:r>
          </a:p>
        </p:txBody>
      </p:sp>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27539"/>
          <a:stretch/>
        </p:blipFill>
        <p:spPr bwMode="auto">
          <a:xfrm>
            <a:off x="152400" y="3847991"/>
            <a:ext cx="2590800" cy="21809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521879" y="5837129"/>
            <a:ext cx="8382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XXX</a:t>
            </a:r>
          </a:p>
        </p:txBody>
      </p:sp>
      <p:sp>
        <p:nvSpPr>
          <p:cNvPr id="8" name="Rectangle 7"/>
          <p:cNvSpPr/>
          <p:nvPr/>
        </p:nvSpPr>
        <p:spPr>
          <a:xfrm>
            <a:off x="4855923" y="5837129"/>
            <a:ext cx="6096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Arial" panose="020B0604020202020204" pitchFamily="34" charset="0"/>
                <a:cs typeface="Arial" panose="020B0604020202020204" pitchFamily="34" charset="0"/>
              </a:rPr>
              <a:t>XO</a:t>
            </a:r>
          </a:p>
        </p:txBody>
      </p:sp>
      <p:sp>
        <p:nvSpPr>
          <p:cNvPr id="9" name="Rectangle 8"/>
          <p:cNvSpPr/>
          <p:nvPr/>
        </p:nvSpPr>
        <p:spPr>
          <a:xfrm>
            <a:off x="3505200" y="5837129"/>
            <a:ext cx="990600" cy="3329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Arial" panose="020B0604020202020204" pitchFamily="34" charset="0"/>
                <a:cs typeface="Arial" panose="020B0604020202020204" pitchFamily="34" charset="0"/>
              </a:rPr>
              <a:t>del SHOX</a:t>
            </a:r>
          </a:p>
        </p:txBody>
      </p:sp>
      <p:sp>
        <p:nvSpPr>
          <p:cNvPr id="10" name="Rectangle 9"/>
          <p:cNvSpPr/>
          <p:nvPr/>
        </p:nvSpPr>
        <p:spPr>
          <a:xfrm>
            <a:off x="6553200" y="5837128"/>
            <a:ext cx="685800" cy="3329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Arial" panose="020B0604020202020204" pitchFamily="34" charset="0"/>
                <a:cs typeface="Arial" panose="020B0604020202020204" pitchFamily="34" charset="0"/>
              </a:rPr>
              <a:t>normal</a:t>
            </a:r>
          </a:p>
        </p:txBody>
      </p:sp>
      <p:sp>
        <p:nvSpPr>
          <p:cNvPr id="11" name="Rectangle 10"/>
          <p:cNvSpPr/>
          <p:nvPr/>
        </p:nvSpPr>
        <p:spPr>
          <a:xfrm>
            <a:off x="5710302" y="5828221"/>
            <a:ext cx="690498" cy="4707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latin typeface="Arial" panose="020B0604020202020204" pitchFamily="34" charset="0"/>
                <a:cs typeface="Arial" panose="020B0604020202020204" pitchFamily="34" charset="0"/>
              </a:rPr>
              <a:t>Leri</a:t>
            </a:r>
            <a:r>
              <a:rPr lang="en-US" sz="1200" dirty="0">
                <a:latin typeface="Arial" panose="020B0604020202020204" pitchFamily="34" charset="0"/>
                <a:cs typeface="Arial" panose="020B0604020202020204" pitchFamily="34" charset="0"/>
              </a:rPr>
              <a:t>-Weil </a:t>
            </a:r>
          </a:p>
        </p:txBody>
      </p:sp>
    </p:spTree>
    <p:extLst>
      <p:ext uri="{BB962C8B-B14F-4D97-AF65-F5344CB8AC3E}">
        <p14:creationId xmlns:p14="http://schemas.microsoft.com/office/powerpoint/2010/main" val="3260959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23B0C-0203-7F4B-B408-00C0E6FE3C38}"/>
              </a:ext>
            </a:extLst>
          </p:cNvPr>
          <p:cNvSpPr>
            <a:spLocks noGrp="1"/>
          </p:cNvSpPr>
          <p:nvPr>
            <p:ph type="title"/>
          </p:nvPr>
        </p:nvSpPr>
        <p:spPr>
          <a:xfrm>
            <a:off x="685800" y="546100"/>
            <a:ext cx="8229600" cy="1143000"/>
          </a:xfrm>
        </p:spPr>
        <p:txBody>
          <a:bodyPr>
            <a:normAutofit/>
          </a:bodyPr>
          <a:lstStyle/>
          <a:p>
            <a:r>
              <a:rPr lang="sr-Latn-RS" sz="4800" b="1" dirty="0" err="1">
                <a:solidFill>
                  <a:schemeClr val="tx1"/>
                </a:solidFill>
                <a:latin typeface="Arial" panose="020B0604020202020204" pitchFamily="34" charset="0"/>
                <a:cs typeface="Arial" panose="020B0604020202020204" pitchFamily="34" charset="0"/>
              </a:rPr>
              <a:t>Turner</a:t>
            </a:r>
            <a:r>
              <a:rPr lang="sr-Latn-RS" sz="4800" b="1" dirty="0">
                <a:solidFill>
                  <a:schemeClr val="tx1"/>
                </a:solidFill>
                <a:latin typeface="Arial" panose="020B0604020202020204" pitchFamily="34" charset="0"/>
                <a:cs typeface="Arial" panose="020B0604020202020204" pitchFamily="34" charset="0"/>
              </a:rPr>
              <a:t> </a:t>
            </a:r>
            <a:r>
              <a:rPr lang="sr-Latn-RS" sz="4800" b="1" dirty="0" err="1">
                <a:solidFill>
                  <a:schemeClr val="tx1"/>
                </a:solidFill>
                <a:latin typeface="Arial" panose="020B0604020202020204" pitchFamily="34" charset="0"/>
                <a:cs typeface="Arial" panose="020B0604020202020204" pitchFamily="34" charset="0"/>
              </a:rPr>
              <a:t>syndrome</a:t>
            </a:r>
            <a:endParaRPr lang="sr-Latn-RS" sz="4800" b="1" dirty="0">
              <a:solidFill>
                <a:schemeClr val="tx1"/>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DD787627-B34B-5047-B07E-052C570A697C}"/>
              </a:ext>
            </a:extLst>
          </p:cNvPr>
          <p:cNvSpPr>
            <a:spLocks noGrp="1"/>
          </p:cNvSpPr>
          <p:nvPr>
            <p:ph idx="1"/>
          </p:nvPr>
        </p:nvSpPr>
        <p:spPr/>
        <p:txBody>
          <a:bodyPr/>
          <a:lstStyle/>
          <a:p>
            <a:r>
              <a:rPr lang="en-US" dirty="0">
                <a:latin typeface="Arial" panose="020B0604020202020204" pitchFamily="34" charset="0"/>
                <a:cs typeface="Arial" panose="020B0604020202020204" pitchFamily="34" charset="0"/>
              </a:rPr>
              <a:t>Ovarian insufficiency begins in the second half of intrauterine life and causes primary amenorrhea and infertility.</a:t>
            </a:r>
          </a:p>
          <a:p>
            <a:r>
              <a:rPr lang="en-US" dirty="0">
                <a:latin typeface="Arial" panose="020B0604020202020204" pitchFamily="34" charset="0"/>
                <a:cs typeface="Arial" panose="020B0604020202020204" pitchFamily="34" charset="0"/>
              </a:rPr>
              <a:t>There are no mammary glands in the breasts</a:t>
            </a:r>
          </a:p>
          <a:p>
            <a:r>
              <a:rPr lang="en-US" dirty="0">
                <a:latin typeface="Arial" panose="020B0604020202020204" pitchFamily="34" charset="0"/>
                <a:cs typeface="Arial" panose="020B0604020202020204" pitchFamily="34" charset="0"/>
              </a:rPr>
              <a:t>Estrogen therapy begins in adolescence for the development of secondary sexual characteristics and prevention of osteoporosis</a:t>
            </a:r>
            <a:endParaRPr lang="sr-Latn-R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9708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371600"/>
          </a:xfrm>
        </p:spPr>
        <p:txBody>
          <a:bodyPr>
            <a:noAutofit/>
          </a:bodyPr>
          <a:lstStyle/>
          <a:p>
            <a:br>
              <a:rPr lang="en-US" sz="4000" b="1" dirty="0">
                <a:latin typeface="Arial" panose="020B0604020202020204" pitchFamily="34" charset="0"/>
                <a:cs typeface="Arial" panose="020B0604020202020204" pitchFamily="34" charset="0"/>
              </a:rPr>
            </a:br>
            <a:r>
              <a:rPr lang="en-US" sz="4000" b="1" i="0" u="none" strike="noStrike" dirty="0">
                <a:solidFill>
                  <a:srgbClr val="202124"/>
                </a:solidFill>
                <a:effectLst/>
                <a:latin typeface="Arial" panose="020B0604020202020204" pitchFamily="34" charset="0"/>
                <a:cs typeface="Arial" panose="020B0604020202020204" pitchFamily="34" charset="0"/>
              </a:rPr>
              <a:t>Cytogenetic features</a:t>
            </a:r>
            <a:endParaRPr lang="en-US" sz="4000" b="1"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04800" y="1447800"/>
            <a:ext cx="8229600" cy="5410200"/>
          </a:xfrm>
        </p:spPr>
        <p:txBody>
          <a:bodyPr>
            <a:normAutofit/>
          </a:bodyPr>
          <a:lstStyle/>
          <a:p>
            <a:r>
              <a:rPr lang="sr-Cyrl-RS"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80% of cases the syndrome is caused by non-separation of chromosomes in meiosis in the father.</a:t>
            </a:r>
          </a:p>
          <a:p>
            <a:r>
              <a:rPr lang="en-US" sz="2200" dirty="0">
                <a:latin typeface="Arial" panose="020B0604020202020204" pitchFamily="34" charset="0"/>
                <a:cs typeface="Arial" panose="020B0604020202020204" pitchFamily="34" charset="0"/>
              </a:rPr>
              <a:t>Karyotype is 45,XO</a:t>
            </a:r>
          </a:p>
          <a:p>
            <a:r>
              <a:rPr lang="en-US" sz="2200" dirty="0">
                <a:latin typeface="Arial" panose="020B0604020202020204" pitchFamily="34" charset="0"/>
                <a:cs typeface="Arial" panose="020B0604020202020204" pitchFamily="34" charset="0"/>
              </a:rPr>
              <a:t>In a significant number of cases, there is chromosomal mosaicism, so patients who also have a normal cell line (45,HO/46,XX) have a chance to be fertile.</a:t>
            </a:r>
            <a:endParaRPr lang="sr-Cyrl-RS" sz="2200"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142" y="3771900"/>
            <a:ext cx="3505200"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000" t="25388" r="12465" b="5936"/>
          <a:stretch/>
        </p:blipFill>
        <p:spPr bwMode="auto">
          <a:xfrm>
            <a:off x="4419600" y="3886200"/>
            <a:ext cx="39624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87453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2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1433</TotalTime>
  <Words>2554</Words>
  <Application>Microsoft Macintosh PowerPoint</Application>
  <PresentationFormat>On-screen Show (4:3)</PresentationFormat>
  <Paragraphs>365</Paragraphs>
  <Slides>53</Slides>
  <Notes>7</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53</vt:i4>
      </vt:variant>
    </vt:vector>
  </HeadingPairs>
  <TitlesOfParts>
    <vt:vector size="64" baseType="lpstr">
      <vt:lpstr>Arial</vt:lpstr>
      <vt:lpstr>Arial</vt:lpstr>
      <vt:lpstr>Calibri</vt:lpstr>
      <vt:lpstr>Constantia</vt:lpstr>
      <vt:lpstr>Times New Roman</vt:lpstr>
      <vt:lpstr>Tw Cen MT</vt:lpstr>
      <vt:lpstr>Wingdings</vt:lpstr>
      <vt:lpstr>Wingdings 2</vt:lpstr>
      <vt:lpstr>Flow</vt:lpstr>
      <vt:lpstr>1_Flow</vt:lpstr>
      <vt:lpstr>2_Flow</vt:lpstr>
      <vt:lpstr> Clinical manifestations of numerical and structural chromosome aberrations</vt:lpstr>
      <vt:lpstr>Chromosomopathy  (chromosomal disorders)</vt:lpstr>
      <vt:lpstr>The most common chromosomal aberrations among newborns</vt:lpstr>
      <vt:lpstr>Aneuploidy</vt:lpstr>
      <vt:lpstr>The role of sex chromosome aneuploidy in the etiology of the syndrome</vt:lpstr>
      <vt:lpstr>Turner syndrome    (45,ХО)</vt:lpstr>
      <vt:lpstr>Turner syndrome (45,ХО)</vt:lpstr>
      <vt:lpstr>Turner syndrome</vt:lpstr>
      <vt:lpstr> Cytogenetic features</vt:lpstr>
      <vt:lpstr> Klinefelter syndrome ( 47,XXY)</vt:lpstr>
      <vt:lpstr>Phenotype</vt:lpstr>
      <vt:lpstr>Variation of Klinefelter syndrome 49,XXXXY</vt:lpstr>
      <vt:lpstr>Variation of Klinefelter syndrome 49,XXXXY</vt:lpstr>
      <vt:lpstr>Polysomy X - 47,XXX</vt:lpstr>
      <vt:lpstr>Polysomy X</vt:lpstr>
      <vt:lpstr>Polysomy X</vt:lpstr>
      <vt:lpstr>XYY syndrome (47,XYY)</vt:lpstr>
      <vt:lpstr>XYY syndrome (47,XYY)</vt:lpstr>
      <vt:lpstr>PowerPoint Presentation</vt:lpstr>
      <vt:lpstr>PowerPoint Presentation</vt:lpstr>
      <vt:lpstr>Down syndrome-47,XX/XY (+21) </vt:lpstr>
      <vt:lpstr>Mechanism</vt:lpstr>
      <vt:lpstr>Down syndrome- Phenotype</vt:lpstr>
      <vt:lpstr>Down syndrome - Karyotype</vt:lpstr>
      <vt:lpstr>Edwards syndrome 47,XX/XY(+18)</vt:lpstr>
      <vt:lpstr>Edwards syndrome - Phenotype</vt:lpstr>
      <vt:lpstr>Patau syndrome- 47,XX/XY(+13)</vt:lpstr>
      <vt:lpstr>Patau syndrome- phenotype</vt:lpstr>
      <vt:lpstr>Trisomy 8   (47,XX/XY(+8))</vt:lpstr>
      <vt:lpstr>PowerPoint Presentation</vt:lpstr>
      <vt:lpstr> Diagnosis of trisomy 8 by the FISH method</vt:lpstr>
      <vt:lpstr>The role of structural aberrations of sex chromosomes in the etiology of the syndrome</vt:lpstr>
      <vt:lpstr>Genetic variations of Turner syndrome</vt:lpstr>
      <vt:lpstr>Turner syndrome- Partial deletion of the X chromosome </vt:lpstr>
      <vt:lpstr>Turner syndrome-  Ring chromosome X </vt:lpstr>
      <vt:lpstr>Turner syndrome- Iso Хq</vt:lpstr>
      <vt:lpstr>Fragile X syndrome  (Martin - Bell syndrome)   </vt:lpstr>
      <vt:lpstr>PowerPoint Presentation</vt:lpstr>
      <vt:lpstr>PowerPoint Presentation</vt:lpstr>
      <vt:lpstr> In women, there are 4 phenotypes:</vt:lpstr>
      <vt:lpstr>PowerPoint Presentation</vt:lpstr>
      <vt:lpstr> The role of structural aberrations of autosomal chromosomes in the etiology of the syndrome</vt:lpstr>
      <vt:lpstr>Chromosomal deletion syndromes </vt:lpstr>
      <vt:lpstr>Cri du chat- (cat's cry) syndrome (deletion 5p-) </vt:lpstr>
      <vt:lpstr>Wolff syndrome  (deletion 4p-)</vt:lpstr>
      <vt:lpstr>De Grouchy I syndrome (deletion 18р- )</vt:lpstr>
      <vt:lpstr>De Grouchy II syndrome (deletion 18q-)</vt:lpstr>
      <vt:lpstr>Deletions causing malignant diseases</vt:lpstr>
      <vt:lpstr>PowerPoint Presentation</vt:lpstr>
      <vt:lpstr>Microdeletion syndromes</vt:lpstr>
      <vt:lpstr>The role of chromosome translocations in the etiology of the syndrome</vt:lpstr>
      <vt:lpstr> The role of chromosome translocations in the etiology of the syndrome</vt:lpstr>
      <vt:lpstr> The role of chromosome translocations in the etiology of malignant diseases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Хромозомске аберације</dc:title>
  <dc:creator>Olivera</dc:creator>
  <cp:lastModifiedBy>Microsoft Office User</cp:lastModifiedBy>
  <cp:revision>135</cp:revision>
  <dcterms:created xsi:type="dcterms:W3CDTF">2018-02-19T10:17:13Z</dcterms:created>
  <dcterms:modified xsi:type="dcterms:W3CDTF">2024-02-14T20:57:15Z</dcterms:modified>
</cp:coreProperties>
</file>